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4"/>
  </p:sldMasterIdLst>
  <p:notesMasterIdLst>
    <p:notesMasterId r:id="rId25"/>
  </p:notesMasterIdLst>
  <p:sldIdLst>
    <p:sldId id="256" r:id="rId5"/>
    <p:sldId id="273" r:id="rId6"/>
    <p:sldId id="274" r:id="rId7"/>
    <p:sldId id="272" r:id="rId8"/>
    <p:sldId id="314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10" r:id="rId17"/>
    <p:sldId id="311" r:id="rId18"/>
    <p:sldId id="312" r:id="rId19"/>
    <p:sldId id="309" r:id="rId20"/>
    <p:sldId id="296" r:id="rId21"/>
    <p:sldId id="294" r:id="rId22"/>
    <p:sldId id="291" r:id="rId23"/>
    <p:sldId id="31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plU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6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ips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ips\Desktop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ips\Desktop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ips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Sheet1!$A$5</c:f>
              <c:strCache>
                <c:ptCount val="1"/>
                <c:pt idx="0">
                  <c:v>Recovery%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cat>
          <c:val>
            <c:numRef>
              <c:f>Sheet1!$B$5:$G$5</c:f>
              <c:numCache>
                <c:formatCode>0%</c:formatCode>
                <c:ptCount val="6"/>
                <c:pt idx="0">
                  <c:v>0.48710000000000003</c:v>
                </c:pt>
                <c:pt idx="1">
                  <c:v>0.62790000000000001</c:v>
                </c:pt>
                <c:pt idx="2">
                  <c:v>0.79909999999999992</c:v>
                </c:pt>
                <c:pt idx="3">
                  <c:v>1.0660000000000001</c:v>
                </c:pt>
                <c:pt idx="4">
                  <c:v>1.0550000000000002</c:v>
                </c:pt>
                <c:pt idx="5">
                  <c:v>1.048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68512"/>
        <c:axId val="136766976"/>
      </c:barChar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Abs</c:v>
                </c:pt>
              </c:strCache>
            </c:strRef>
          </c:tx>
          <c:marker>
            <c:symbol val="none"/>
          </c:marker>
          <c:dLbls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6.4999999999999997E-3</c:v>
                </c:pt>
                <c:pt idx="1">
                  <c:v>8.5000000000000006E-3</c:v>
                </c:pt>
                <c:pt idx="2">
                  <c:v>1.0800000000000001E-2</c:v>
                </c:pt>
                <c:pt idx="3">
                  <c:v>1.4500000000000001E-2</c:v>
                </c:pt>
                <c:pt idx="4">
                  <c:v>1.43E-2</c:v>
                </c:pt>
                <c:pt idx="5">
                  <c:v>1.4200000000000001E-2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54688"/>
        <c:axId val="136756608"/>
      </c:lineChart>
      <c:catAx>
        <c:axId val="13675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HBr</a:t>
                </a:r>
                <a:r>
                  <a:rPr lang="zh-CN" altLang="en-US"/>
                  <a:t>酸度</a:t>
                </a:r>
                <a:r>
                  <a:rPr lang="en-US" altLang="zh-CN"/>
                  <a:t>%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756608"/>
        <c:crosses val="autoZero"/>
        <c:auto val="0"/>
        <c:lblAlgn val="ctr"/>
        <c:lblOffset val="100"/>
        <c:noMultiLvlLbl val="0"/>
      </c:catAx>
      <c:valAx>
        <c:axId val="136756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</a:t>
                </a:r>
                <a:r>
                  <a:rPr lang="en-US" altLang="zh-CN"/>
                  <a:t>bs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754688"/>
        <c:crosses val="autoZero"/>
        <c:crossBetween val="between"/>
      </c:valAx>
      <c:valAx>
        <c:axId val="1367669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36768512"/>
        <c:crosses val="max"/>
        <c:crossBetween val="between"/>
      </c:valAx>
      <c:catAx>
        <c:axId val="136768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76697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ΔV=1mL</c:v>
                </c:pt>
              </c:strCache>
            </c:strRef>
          </c:tx>
          <c:xVal>
            <c:numRef>
              <c:f>Sheet1!$B$18:$F$18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Sheet1!$B$19:$F$19</c:f>
              <c:numCache>
                <c:formatCode>General</c:formatCode>
                <c:ptCount val="5"/>
                <c:pt idx="0">
                  <c:v>8.7800000000000003E-2</c:v>
                </c:pt>
                <c:pt idx="1">
                  <c:v>2.2599999999999999E-2</c:v>
                </c:pt>
                <c:pt idx="2">
                  <c:v>1.11E-2</c:v>
                </c:pt>
                <c:pt idx="3">
                  <c:v>5.1000000000000004E-3</c:v>
                </c:pt>
                <c:pt idx="4">
                  <c:v>3.3E-3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ΔV=0.5mL</c:v>
                </c:pt>
              </c:strCache>
            </c:strRef>
          </c:tx>
          <c:xVal>
            <c:numRef>
              <c:f>Sheet1!$B$20:$F$20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xVal>
          <c:yVal>
            <c:numRef>
              <c:f>Sheet1!$B$21:$F$21</c:f>
              <c:numCache>
                <c:formatCode>General</c:formatCode>
                <c:ptCount val="5"/>
                <c:pt idx="0">
                  <c:v>8.8499999999999995E-2</c:v>
                </c:pt>
                <c:pt idx="1">
                  <c:v>2.4199999999999999E-2</c:v>
                </c:pt>
                <c:pt idx="2">
                  <c:v>9.4000000000000004E-3</c:v>
                </c:pt>
                <c:pt idx="3">
                  <c:v>6.0000000000000001E-3</c:v>
                </c:pt>
                <c:pt idx="4">
                  <c:v>3.8E-3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ΔV=0.25mL</c:v>
                </c:pt>
              </c:strCache>
            </c:strRef>
          </c:tx>
          <c:xVal>
            <c:numRef>
              <c:f>Sheet1!$B$22:$G$22</c:f>
              <c:numCache>
                <c:formatCode>General</c:formatCode>
                <c:ptCount val="6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</c:numCache>
            </c:numRef>
          </c:xVal>
          <c:yVal>
            <c:numRef>
              <c:f>Sheet1!$B$23:$G$23</c:f>
              <c:numCache>
                <c:formatCode>General</c:formatCode>
                <c:ptCount val="6"/>
                <c:pt idx="0">
                  <c:v>6.8500000000000005E-2</c:v>
                </c:pt>
                <c:pt idx="1">
                  <c:v>3.4200000000000001E-2</c:v>
                </c:pt>
                <c:pt idx="2">
                  <c:v>1.3100000000000001E-2</c:v>
                </c:pt>
                <c:pt idx="3">
                  <c:v>6.4000000000000003E-3</c:v>
                </c:pt>
                <c:pt idx="4">
                  <c:v>5.4000000000000003E-3</c:v>
                </c:pt>
                <c:pt idx="5">
                  <c:v>3.5999999999999999E-3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481216"/>
        <c:axId val="137487488"/>
      </c:scatterChart>
      <c:valAx>
        <c:axId val="137481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  <a:r>
                  <a:rPr lang="zh-CN" altLang="en-US"/>
                  <a:t>洗脱体积</a:t>
                </a:r>
                <a:r>
                  <a:rPr lang="en-US" altLang="zh-CN"/>
                  <a:t>mL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487488"/>
        <c:crosses val="autoZero"/>
        <c:crossBetween val="midCat"/>
      </c:valAx>
      <c:valAx>
        <c:axId val="137487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</a:t>
                </a:r>
                <a:r>
                  <a:rPr lang="en-US" altLang="zh-CN"/>
                  <a:t>bs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4812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*1</c:v>
          </c:tx>
          <c:invertIfNegative val="0"/>
          <c:cat>
            <c:strRef>
              <c:f>(Sheet1!$A$19,Sheet1!$A$21,Sheet1!$A$23)</c:f>
              <c:strCache>
                <c:ptCount val="3"/>
                <c:pt idx="0">
                  <c:v>ΔV=1mL</c:v>
                </c:pt>
                <c:pt idx="1">
                  <c:v>ΔV=0.5mL</c:v>
                </c:pt>
                <c:pt idx="2">
                  <c:v>ΔV=0.25mL</c:v>
                </c:pt>
              </c:strCache>
            </c:strRef>
          </c:cat>
          <c:val>
            <c:numRef>
              <c:f>(Sheet1!$B$19,Sheet1!$B$21,Sheet1!$B$23)</c:f>
              <c:numCache>
                <c:formatCode>General</c:formatCode>
                <c:ptCount val="3"/>
                <c:pt idx="0">
                  <c:v>8.7800000000000003E-2</c:v>
                </c:pt>
                <c:pt idx="1">
                  <c:v>8.8499999999999995E-2</c:v>
                </c:pt>
                <c:pt idx="2">
                  <c:v>6.8500000000000005E-2</c:v>
                </c:pt>
              </c:numCache>
            </c:numRef>
          </c:val>
        </c:ser>
        <c:ser>
          <c:idx val="1"/>
          <c:order val="1"/>
          <c:tx>
            <c:v>*2</c:v>
          </c:tx>
          <c:invertIfNegative val="0"/>
          <c:cat>
            <c:strRef>
              <c:f>(Sheet1!$A$19,Sheet1!$A$21,Sheet1!$A$23)</c:f>
              <c:strCache>
                <c:ptCount val="3"/>
                <c:pt idx="0">
                  <c:v>ΔV=1mL</c:v>
                </c:pt>
                <c:pt idx="1">
                  <c:v>ΔV=0.5mL</c:v>
                </c:pt>
                <c:pt idx="2">
                  <c:v>ΔV=0.25mL</c:v>
                </c:pt>
              </c:strCache>
            </c:strRef>
          </c:cat>
          <c:val>
            <c:numRef>
              <c:f>(Sheet1!$C$19,Sheet1!$C$21,Sheet1!$C$23)</c:f>
              <c:numCache>
                <c:formatCode>General</c:formatCode>
                <c:ptCount val="3"/>
                <c:pt idx="0">
                  <c:v>2.2599999999999999E-2</c:v>
                </c:pt>
                <c:pt idx="1">
                  <c:v>2.4199999999999999E-2</c:v>
                </c:pt>
                <c:pt idx="2">
                  <c:v>3.4200000000000001E-2</c:v>
                </c:pt>
              </c:numCache>
            </c:numRef>
          </c:val>
        </c:ser>
        <c:ser>
          <c:idx val="2"/>
          <c:order val="2"/>
          <c:tx>
            <c:v>*3</c:v>
          </c:tx>
          <c:invertIfNegative val="0"/>
          <c:cat>
            <c:strRef>
              <c:f>(Sheet1!$A$19,Sheet1!$A$21,Sheet1!$A$23)</c:f>
              <c:strCache>
                <c:ptCount val="3"/>
                <c:pt idx="0">
                  <c:v>ΔV=1mL</c:v>
                </c:pt>
                <c:pt idx="1">
                  <c:v>ΔV=0.5mL</c:v>
                </c:pt>
                <c:pt idx="2">
                  <c:v>ΔV=0.25mL</c:v>
                </c:pt>
              </c:strCache>
            </c:strRef>
          </c:cat>
          <c:val>
            <c:numRef>
              <c:f>(Sheet1!$D$19,Sheet1!$D$21,Sheet1!$D$23)</c:f>
              <c:numCache>
                <c:formatCode>General</c:formatCode>
                <c:ptCount val="3"/>
                <c:pt idx="0">
                  <c:v>1.11E-2</c:v>
                </c:pt>
                <c:pt idx="1">
                  <c:v>9.4000000000000004E-3</c:v>
                </c:pt>
                <c:pt idx="2">
                  <c:v>1.3100000000000001E-2</c:v>
                </c:pt>
              </c:numCache>
            </c:numRef>
          </c:val>
        </c:ser>
        <c:ser>
          <c:idx val="3"/>
          <c:order val="3"/>
          <c:tx>
            <c:v>*4</c:v>
          </c:tx>
          <c:invertIfNegative val="0"/>
          <c:cat>
            <c:strRef>
              <c:f>(Sheet1!$A$19,Sheet1!$A$21,Sheet1!$A$23)</c:f>
              <c:strCache>
                <c:ptCount val="3"/>
                <c:pt idx="0">
                  <c:v>ΔV=1mL</c:v>
                </c:pt>
                <c:pt idx="1">
                  <c:v>ΔV=0.5mL</c:v>
                </c:pt>
                <c:pt idx="2">
                  <c:v>ΔV=0.25mL</c:v>
                </c:pt>
              </c:strCache>
            </c:strRef>
          </c:cat>
          <c:val>
            <c:numRef>
              <c:f>(Sheet1!$E$19,Sheet1!$E$21,Sheet1!$E$23)</c:f>
              <c:numCache>
                <c:formatCode>General</c:formatCode>
                <c:ptCount val="3"/>
                <c:pt idx="0">
                  <c:v>5.1000000000000004E-3</c:v>
                </c:pt>
                <c:pt idx="1">
                  <c:v>6.0000000000000001E-3</c:v>
                </c:pt>
                <c:pt idx="2">
                  <c:v>6.4000000000000003E-3</c:v>
                </c:pt>
              </c:numCache>
            </c:numRef>
          </c:val>
        </c:ser>
        <c:ser>
          <c:idx val="4"/>
          <c:order val="4"/>
          <c:tx>
            <c:v>*5</c:v>
          </c:tx>
          <c:invertIfNegative val="0"/>
          <c:cat>
            <c:strRef>
              <c:f>(Sheet1!$A$19,Sheet1!$A$21,Sheet1!$A$23)</c:f>
              <c:strCache>
                <c:ptCount val="3"/>
                <c:pt idx="0">
                  <c:v>ΔV=1mL</c:v>
                </c:pt>
                <c:pt idx="1">
                  <c:v>ΔV=0.5mL</c:v>
                </c:pt>
                <c:pt idx="2">
                  <c:v>ΔV=0.25mL</c:v>
                </c:pt>
              </c:strCache>
            </c:strRef>
          </c:cat>
          <c:val>
            <c:numRef>
              <c:f>(Sheet1!$F$19,Sheet1!$F$21,Sheet1!$F$23)</c:f>
              <c:numCache>
                <c:formatCode>General</c:formatCode>
                <c:ptCount val="3"/>
                <c:pt idx="0">
                  <c:v>3.3E-3</c:v>
                </c:pt>
                <c:pt idx="1">
                  <c:v>3.8E-3</c:v>
                </c:pt>
                <c:pt idx="2">
                  <c:v>5.4000000000000003E-3</c:v>
                </c:pt>
              </c:numCache>
            </c:numRef>
          </c:val>
        </c:ser>
        <c:ser>
          <c:idx val="5"/>
          <c:order val="5"/>
          <c:tx>
            <c:v>*6</c:v>
          </c:tx>
          <c:invertIfNegative val="0"/>
          <c:cat>
            <c:strRef>
              <c:f>(Sheet1!$A$19,Sheet1!$A$21,Sheet1!$A$23)</c:f>
              <c:strCache>
                <c:ptCount val="3"/>
                <c:pt idx="0">
                  <c:v>ΔV=1mL</c:v>
                </c:pt>
                <c:pt idx="1">
                  <c:v>ΔV=0.5mL</c:v>
                </c:pt>
                <c:pt idx="2">
                  <c:v>ΔV=0.25mL</c:v>
                </c:pt>
              </c:strCache>
            </c:strRef>
          </c:cat>
          <c:val>
            <c:numRef>
              <c:f>(Sheet1!$G$19,Sheet1!$G$21,Sheet1!$G$23)</c:f>
              <c:numCache>
                <c:formatCode>General</c:formatCode>
                <c:ptCount val="3"/>
                <c:pt idx="2">
                  <c:v>3.5999999999999999E-3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528448"/>
        <c:axId val="137529984"/>
      </c:barChart>
      <c:catAx>
        <c:axId val="13752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7529984"/>
        <c:crosses val="autoZero"/>
        <c:auto val="1"/>
        <c:lblAlgn val="ctr"/>
        <c:lblOffset val="100"/>
        <c:noMultiLvlLbl val="0"/>
      </c:catAx>
      <c:valAx>
        <c:axId val="137529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</a:t>
                </a:r>
                <a:r>
                  <a:rPr lang="en-US" altLang="zh-CN"/>
                  <a:t>bs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528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Cali</a:t>
            </a:r>
            <a:r>
              <a:rPr lang="en-US" baseline="0"/>
              <a:t>bration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分离溶液</c:v>
                </c:pt>
              </c:strCache>
            </c:strRef>
          </c:tx>
          <c:trendline>
            <c:trendlineType val="linear"/>
            <c:dispRSqr val="1"/>
            <c:dispEq val="1"/>
            <c:trendlineLbl>
              <c:layout>
                <c:manualLayout>
                  <c:x val="0.12387226596675416"/>
                  <c:y val="0.2063268743205582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50"/>
                  </a:pPr>
                  <a:endParaRPr lang="en-US"/>
                </a:p>
              </c:txPr>
            </c:trendlineLbl>
          </c:trendline>
          <c:xVal>
            <c:numRef>
              <c:f>Sheet2!$B$1:$F$1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xVal>
          <c:yVal>
            <c:numRef>
              <c:f>Sheet2!$B$3:$F$3</c:f>
              <c:numCache>
                <c:formatCode>General</c:formatCode>
                <c:ptCount val="5"/>
                <c:pt idx="0">
                  <c:v>0</c:v>
                </c:pt>
                <c:pt idx="1">
                  <c:v>5.1999999999999998E-3</c:v>
                </c:pt>
                <c:pt idx="2">
                  <c:v>0.01</c:v>
                </c:pt>
                <c:pt idx="3">
                  <c:v>1.55E-2</c:v>
                </c:pt>
                <c:pt idx="4">
                  <c:v>2.5999999999999999E-2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Sheet2!$A$2</c:f>
              <c:strCache>
                <c:ptCount val="1"/>
                <c:pt idx="0">
                  <c:v>标准溶液</c:v>
                </c:pt>
              </c:strCache>
            </c:strRef>
          </c:tx>
          <c:trendline>
            <c:trendlineType val="linear"/>
            <c:dispRSqr val="1"/>
            <c:dispEq val="1"/>
            <c:trendlineLbl>
              <c:layout>
                <c:manualLayout>
                  <c:x val="-7.021128608923885E-2"/>
                  <c:y val="6.1363020467274453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pt-BR" baseline="0" dirty="0"/>
                      <a:t>y = </a:t>
                    </a:r>
                    <a:r>
                      <a:rPr lang="pt-BR" baseline="0" dirty="0" smtClean="0"/>
                      <a:t>0.0060x </a:t>
                    </a:r>
                    <a:r>
                      <a:rPr lang="pt-BR" baseline="0" dirty="0"/>
                      <a:t>+ 2E-05
R² = 0.9997</a:t>
                    </a:r>
                    <a:endParaRPr lang="pt-BR" dirty="0"/>
                  </a:p>
                </c:rich>
              </c:tx>
              <c:numFmt formatCode="General" sourceLinked="0"/>
            </c:trendlineLbl>
          </c:trendline>
          <c:xVal>
            <c:numRef>
              <c:f>Sheet2!$B$1:$F$1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xVal>
          <c:yVal>
            <c:numRef>
              <c:f>Sheet2!$B$2:$F$2</c:f>
              <c:numCache>
                <c:formatCode>General</c:formatCode>
                <c:ptCount val="5"/>
                <c:pt idx="0">
                  <c:v>0</c:v>
                </c:pt>
                <c:pt idx="1">
                  <c:v>5.7999999999999996E-3</c:v>
                </c:pt>
                <c:pt idx="2">
                  <c:v>1.23E-2</c:v>
                </c:pt>
                <c:pt idx="3">
                  <c:v>1.83E-2</c:v>
                </c:pt>
                <c:pt idx="4">
                  <c:v>0.03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298496"/>
        <c:axId val="136300416"/>
      </c:scatterChart>
      <c:valAx>
        <c:axId val="136298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Conc(µg/L)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300416"/>
        <c:crosses val="autoZero"/>
        <c:crossBetween val="midCat"/>
        <c:majorUnit val="1"/>
      </c:valAx>
      <c:valAx>
        <c:axId val="136300416"/>
        <c:scaling>
          <c:orientation val="minMax"/>
          <c:min val="0"/>
        </c:scaling>
        <c:delete val="0"/>
        <c:axPos val="l"/>
        <c:min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2984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94997-5495-486D-94B4-7D46C21CD10D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6E88E-303D-428C-9E58-504AAF011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E88E-303D-428C-9E58-504AAF011F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5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上柱试液含有</a:t>
            </a:r>
            <a:r>
              <a:rPr lang="en-US" altLang="zh-CN" dirty="0" smtClean="0"/>
              <a:t>10%HBr</a:t>
            </a:r>
            <a:r>
              <a:rPr lang="zh-CN" altLang="en-US" dirty="0" smtClean="0"/>
              <a:t>，上柱前需要用</a:t>
            </a:r>
            <a:r>
              <a:rPr lang="en-US" altLang="zh-CN" dirty="0" smtClean="0"/>
              <a:t>2ml10%HBr</a:t>
            </a:r>
            <a:r>
              <a:rPr lang="zh-CN" altLang="en-US" dirty="0" smtClean="0"/>
              <a:t>平衡柱床，上柱后洗脱前用</a:t>
            </a:r>
            <a:r>
              <a:rPr lang="en-US" altLang="zh-CN" dirty="0" smtClean="0"/>
              <a:t>1ml5%HNO3</a:t>
            </a:r>
            <a:r>
              <a:rPr lang="zh-CN" altLang="en-US" dirty="0" smtClean="0"/>
              <a:t>淋洗，上柱和洗脱速度不要太快，可控制为</a:t>
            </a:r>
            <a:r>
              <a:rPr lang="en-US" altLang="zh-CN" dirty="0" smtClean="0"/>
              <a:t>2ml/min</a:t>
            </a:r>
            <a:r>
              <a:rPr lang="zh-CN" altLang="en-US" dirty="0" smtClean="0"/>
              <a:t>左右。洗脱速度要更慢一些，尤其使用小体积方式洗脱，负压最好为</a:t>
            </a:r>
            <a:r>
              <a:rPr lang="en-US" altLang="zh-CN" dirty="0" smtClean="0"/>
              <a:t>0.01Mpa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E88E-303D-428C-9E58-504AAF011F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AC2FC-50B0-4FEF-9142-3C2703E6FEE3}" type="slidenum">
              <a:rPr lang="en-US" smtClean="0">
                <a:ea typeface="MS PGothic" pitchFamily="34" charset="-128"/>
              </a:rPr>
              <a:pPr/>
              <a:t>20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5619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619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Corporate Ad Image"/>
          <p:cNvPicPr>
            <a:picLocks noChangeAspect="1" noChangeArrowheads="1"/>
          </p:cNvPicPr>
          <p:nvPr/>
        </p:nvPicPr>
        <p:blipFill>
          <a:blip r:embed="rId3" cstate="print"/>
          <a:srcRect l="19830" t="27988" r="4829" b="29358"/>
          <a:stretch>
            <a:fillRect/>
          </a:stretch>
        </p:blipFill>
        <p:spPr bwMode="auto">
          <a:xfrm>
            <a:off x="723900" y="2198688"/>
            <a:ext cx="3962400" cy="3360738"/>
          </a:xfrm>
          <a:prstGeom prst="rect">
            <a:avLst/>
          </a:prstGeom>
          <a:noFill/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71650" y="6557963"/>
            <a:ext cx="56007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© 2009 PerkinElmer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0600" y="4514850"/>
            <a:ext cx="4171951" cy="742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25000"/>
              </a:spcBef>
              <a:buFontTx/>
              <a:buNone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rgbClr val="A2998A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00600" y="3111500"/>
            <a:ext cx="3810000" cy="14721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def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pic>
        <p:nvPicPr>
          <p:cNvPr id="19" name="Picture 6" descr="Corporate Ad Image"/>
          <p:cNvPicPr>
            <a:picLocks noChangeAspect="1" noChangeArrowheads="1"/>
          </p:cNvPicPr>
          <p:nvPr/>
        </p:nvPicPr>
        <p:blipFill>
          <a:blip r:embed="rId3" cstate="print"/>
          <a:srcRect l="19830" t="27988" r="4829" b="29358"/>
          <a:stretch>
            <a:fillRect/>
          </a:stretch>
        </p:blipFill>
        <p:spPr bwMode="auto">
          <a:xfrm>
            <a:off x="723900" y="2198688"/>
            <a:ext cx="3962400" cy="3360738"/>
          </a:xfrm>
          <a:prstGeom prst="rect">
            <a:avLst/>
          </a:prstGeom>
          <a:noFill/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771650" y="6557963"/>
            <a:ext cx="56007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© 2009 PerkinElmer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0" y="1895669"/>
            <a:ext cx="8991600" cy="338328"/>
            <a:chOff x="0" y="1895669"/>
            <a:chExt cx="8991600" cy="33832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1895669"/>
              <a:ext cx="8991600" cy="338328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17" descr="huan health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7" descr="huan health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19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pic>
        <p:nvPicPr>
          <p:cNvPr id="33" name="Picture 6" descr="Corporate Ad Image"/>
          <p:cNvPicPr>
            <a:picLocks noChangeAspect="1" noChangeArrowheads="1"/>
          </p:cNvPicPr>
          <p:nvPr/>
        </p:nvPicPr>
        <p:blipFill>
          <a:blip r:embed="rId3" cstate="print"/>
          <a:srcRect l="19830" t="27988" r="4829" b="29358"/>
          <a:stretch>
            <a:fillRect/>
          </a:stretch>
        </p:blipFill>
        <p:spPr bwMode="auto">
          <a:xfrm>
            <a:off x="723900" y="2198688"/>
            <a:ext cx="3962400" cy="3360738"/>
          </a:xfrm>
          <a:prstGeom prst="rect">
            <a:avLst/>
          </a:prstGeom>
          <a:noFill/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771650" y="6557963"/>
            <a:ext cx="56007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© 2009 PerkinElmer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34"/>
          <p:cNvGrpSpPr/>
          <p:nvPr/>
        </p:nvGrpSpPr>
        <p:grpSpPr>
          <a:xfrm>
            <a:off x="0" y="1895669"/>
            <a:ext cx="8991600" cy="338328"/>
            <a:chOff x="0" y="1895669"/>
            <a:chExt cx="8991600" cy="338328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1895669"/>
              <a:ext cx="8991600" cy="338328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17" descr="huan health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7" descr="huan health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3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 userDrawn="1"/>
        </p:nvSpPr>
        <p:spPr bwMode="auto">
          <a:xfrm>
            <a:off x="0" y="5619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10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 descr="logo"/>
          <p:cNvPicPr>
            <a:picLocks noChangeAspect="1" noChangeArrowheads="1"/>
          </p:cNvPicPr>
          <p:nvPr userDrawn="1"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pic>
        <p:nvPicPr>
          <p:cNvPr id="43" name="Picture 6" descr="Corporate Ad Image"/>
          <p:cNvPicPr>
            <a:picLocks noChangeAspect="1" noChangeArrowheads="1"/>
          </p:cNvPicPr>
          <p:nvPr userDrawn="1"/>
        </p:nvPicPr>
        <p:blipFill>
          <a:blip r:embed="rId3" cstate="print"/>
          <a:srcRect l="19830" t="27988" r="4829" b="29358"/>
          <a:stretch>
            <a:fillRect/>
          </a:stretch>
        </p:blipFill>
        <p:spPr bwMode="auto">
          <a:xfrm>
            <a:off x="723900" y="2198688"/>
            <a:ext cx="3962400" cy="3360738"/>
          </a:xfrm>
          <a:prstGeom prst="rect">
            <a:avLst/>
          </a:prstGeom>
          <a:noFill/>
        </p:spPr>
      </p:pic>
      <p:sp>
        <p:nvSpPr>
          <p:cNvPr id="44" name="Text Box 11"/>
          <p:cNvSpPr txBox="1">
            <a:spLocks noChangeArrowheads="1"/>
          </p:cNvSpPr>
          <p:nvPr userDrawn="1"/>
        </p:nvSpPr>
        <p:spPr bwMode="auto">
          <a:xfrm>
            <a:off x="1771650" y="6557963"/>
            <a:ext cx="56007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© 2009 PerkinElmer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0" y="1895669"/>
            <a:ext cx="8991600" cy="338328"/>
            <a:chOff x="0" y="1895669"/>
            <a:chExt cx="8991600" cy="338328"/>
          </a:xfrm>
        </p:grpSpPr>
        <p:sp>
          <p:nvSpPr>
            <p:cNvPr id="46" name="Rectangle 45"/>
            <p:cNvSpPr/>
            <p:nvPr userDrawn="1"/>
          </p:nvSpPr>
          <p:spPr>
            <a:xfrm>
              <a:off x="0" y="1895669"/>
              <a:ext cx="8991600" cy="338328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17" descr="huan health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7" descr="huan health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rgbClr val="78496A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477000"/>
            <a:ext cx="2438400" cy="381000"/>
          </a:xfrm>
        </p:spPr>
        <p:txBody>
          <a:bodyPr/>
          <a:lstStyle>
            <a:lvl1pPr algn="r">
              <a:buNone/>
              <a:defRPr>
                <a:solidFill>
                  <a:srgbClr val="78496A"/>
                </a:solidFill>
              </a:defRPr>
            </a:lvl1pPr>
          </a:lstStyle>
          <a:p>
            <a:pPr lvl="0"/>
            <a:r>
              <a:rPr lang="en-US" dirty="0" smtClean="0"/>
              <a:t>Take Away Goes Here</a:t>
            </a:r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8496A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rgbClr val="78496A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8496A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rgbClr val="78496A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8496A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rgbClr val="78496A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8496A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2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6956425" y="1790700"/>
            <a:ext cx="1979613" cy="1093788"/>
          </a:xfrm>
          <a:prstGeom prst="rect">
            <a:avLst/>
          </a:prstGeom>
          <a:noFill/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609600"/>
            <a:ext cx="4686300" cy="25241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6" descr="grad band"/>
          <p:cNvPicPr>
            <a:picLocks noChangeAspect="1" noChangeArrowheads="1"/>
          </p:cNvPicPr>
          <p:nvPr/>
        </p:nvPicPr>
        <p:blipFill>
          <a:blip r:embed="rId3" cstate="print"/>
          <a:srcRect t="26672" b="65016"/>
          <a:stretch>
            <a:fillRect/>
          </a:stretch>
        </p:blipFill>
        <p:spPr bwMode="auto">
          <a:xfrm>
            <a:off x="0" y="2876550"/>
            <a:ext cx="9142413" cy="569913"/>
          </a:xfrm>
          <a:prstGeom prst="rect">
            <a:avLst/>
          </a:prstGeom>
          <a:noFill/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6956425" y="1790700"/>
            <a:ext cx="1979613" cy="1093788"/>
          </a:xfrm>
          <a:prstGeom prst="rect">
            <a:avLst/>
          </a:prstGeom>
          <a:noFill/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609600"/>
            <a:ext cx="4686300" cy="25241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47650" y="3276600"/>
            <a:ext cx="77724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>
              <a:lnSpc>
                <a:spcPct val="95000"/>
              </a:lnSpc>
              <a:spcBef>
                <a:spcPts val="600"/>
              </a:spcBef>
              <a:defRPr kumimoji="0" lang="en-US" sz="2800" b="0" i="0" u="none" strike="noStrike" kern="1200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2942255"/>
            <a:ext cx="8991600" cy="33832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50800" dist="25400" dir="540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7" descr="huan health"/>
          <p:cNvPicPr>
            <a:picLocks noChangeAspect="1" noChangeArrowheads="1"/>
          </p:cNvPicPr>
          <p:nvPr/>
        </p:nvPicPr>
        <p:blipFill>
          <a:blip r:embed="rId4" cstate="print"/>
          <a:srcRect t="29071" b="64008"/>
          <a:stretch>
            <a:fillRect/>
          </a:stretch>
        </p:blipFill>
        <p:spPr bwMode="auto">
          <a:xfrm>
            <a:off x="5486400" y="3043238"/>
            <a:ext cx="34734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huan health"/>
          <p:cNvPicPr>
            <a:picLocks noChangeAspect="1" noChangeArrowheads="1"/>
          </p:cNvPicPr>
          <p:nvPr/>
        </p:nvPicPr>
        <p:blipFill>
          <a:blip r:embed="rId4" cstate="print"/>
          <a:srcRect t="29071" b="64008"/>
          <a:stretch>
            <a:fillRect/>
          </a:stretch>
        </p:blipFill>
        <p:spPr bwMode="auto">
          <a:xfrm>
            <a:off x="5486400" y="3043238"/>
            <a:ext cx="34734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12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6956425" y="1790700"/>
            <a:ext cx="1979613" cy="1093788"/>
          </a:xfrm>
          <a:prstGeom prst="rect">
            <a:avLst/>
          </a:prstGeom>
          <a:noFill/>
        </p:spPr>
      </p:pic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0" y="609600"/>
            <a:ext cx="4686300" cy="25241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942255"/>
            <a:ext cx="8991600" cy="33832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50800" dist="25400" dir="540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7" descr="huan health"/>
          <p:cNvPicPr>
            <a:picLocks noChangeAspect="1" noChangeArrowheads="1"/>
          </p:cNvPicPr>
          <p:nvPr/>
        </p:nvPicPr>
        <p:blipFill>
          <a:blip r:embed="rId4" cstate="print"/>
          <a:srcRect t="29071" b="64008"/>
          <a:stretch>
            <a:fillRect/>
          </a:stretch>
        </p:blipFill>
        <p:spPr bwMode="auto">
          <a:xfrm>
            <a:off x="5486400" y="3043238"/>
            <a:ext cx="34734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6956425" y="1790700"/>
            <a:ext cx="1979613" cy="1093788"/>
          </a:xfrm>
          <a:prstGeom prst="rect">
            <a:avLst/>
          </a:prstGeom>
          <a:noFill/>
        </p:spPr>
      </p:pic>
      <p:sp>
        <p:nvSpPr>
          <p:cNvPr id="31" name="Rectangle 13"/>
          <p:cNvSpPr>
            <a:spLocks noChangeArrowheads="1"/>
          </p:cNvSpPr>
          <p:nvPr userDrawn="1"/>
        </p:nvSpPr>
        <p:spPr bwMode="auto">
          <a:xfrm>
            <a:off x="0" y="609600"/>
            <a:ext cx="4686300" cy="25241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5"/>
          <p:cNvSpPr>
            <a:spLocks noChangeArrowheads="1"/>
          </p:cNvSpPr>
          <p:nvPr userDrawn="1"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2942255"/>
            <a:ext cx="8991600" cy="33832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  <a:effectLst>
            <a:outerShdw blurRad="50800" dist="25400" dir="540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5" name="Picture 17" descr="huan health"/>
          <p:cNvPicPr>
            <a:picLocks noChangeAspect="1" noChangeArrowheads="1"/>
          </p:cNvPicPr>
          <p:nvPr userDrawn="1"/>
        </p:nvPicPr>
        <p:blipFill>
          <a:blip r:embed="rId4" cstate="print"/>
          <a:srcRect t="29071" b="64008"/>
          <a:stretch>
            <a:fillRect/>
          </a:stretch>
        </p:blipFill>
        <p:spPr bwMode="auto">
          <a:xfrm>
            <a:off x="5486400" y="3043238"/>
            <a:ext cx="34734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0650" y="6543675"/>
            <a:ext cx="400050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AA81-234E-438C-9581-630333713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900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619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GettyImages_72587140[1]_Globe&amp;Hands_lo"/>
          <p:cNvPicPr>
            <a:picLocks noChangeAspect="1" noChangeArrowheads="1"/>
          </p:cNvPicPr>
          <p:nvPr/>
        </p:nvPicPr>
        <p:blipFill>
          <a:blip r:embed="rId3" cstate="print"/>
          <a:srcRect t="12187" b="14957"/>
          <a:stretch>
            <a:fillRect/>
          </a:stretch>
        </p:blipFill>
        <p:spPr bwMode="auto">
          <a:xfrm>
            <a:off x="728663" y="2222500"/>
            <a:ext cx="3957637" cy="3843338"/>
          </a:xfrm>
          <a:prstGeom prst="rect">
            <a:avLst/>
          </a:prstGeom>
          <a:noFill/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828800"/>
            <a:ext cx="9142413" cy="503238"/>
            <a:chOff x="0" y="1152"/>
            <a:chExt cx="5759" cy="317"/>
          </a:xfrm>
        </p:grpSpPr>
        <p:pic>
          <p:nvPicPr>
            <p:cNvPr id="8" name="Picture 8" descr="grad ban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26672" b="65990"/>
            <a:stretch>
              <a:fillRect/>
            </a:stretch>
          </p:blipFill>
          <p:spPr bwMode="auto">
            <a:xfrm>
              <a:off x="0" y="1152"/>
              <a:ext cx="5759" cy="317"/>
            </a:xfrm>
            <a:prstGeom prst="rect">
              <a:avLst/>
            </a:prstGeom>
            <a:noFill/>
          </p:spPr>
        </p:pic>
        <p:pic>
          <p:nvPicPr>
            <p:cNvPr id="9" name="Picture 9" descr="huan health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29071" b="64008"/>
            <a:stretch>
              <a:fillRect/>
            </a:stretch>
          </p:blipFill>
          <p:spPr bwMode="auto">
            <a:xfrm>
              <a:off x="3456" y="1257"/>
              <a:ext cx="218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17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5619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" descr="GettyImages_72587140[1]_Globe&amp;Hands_lo"/>
          <p:cNvPicPr>
            <a:picLocks noChangeAspect="1" noChangeArrowheads="1"/>
          </p:cNvPicPr>
          <p:nvPr/>
        </p:nvPicPr>
        <p:blipFill>
          <a:blip r:embed="rId3" cstate="print"/>
          <a:srcRect t="12187" b="14957"/>
          <a:stretch>
            <a:fillRect/>
          </a:stretch>
        </p:blipFill>
        <p:spPr bwMode="auto">
          <a:xfrm>
            <a:off x="728663" y="2222500"/>
            <a:ext cx="3957637" cy="3843338"/>
          </a:xfrm>
          <a:prstGeom prst="rect">
            <a:avLst/>
          </a:prstGeom>
          <a:noFill/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0600" y="4514850"/>
            <a:ext cx="4171951" cy="742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25000"/>
              </a:spcBef>
              <a:buFontTx/>
              <a:buNone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rgbClr val="A2998A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00600" y="3111500"/>
            <a:ext cx="3810000" cy="14721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def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71650" y="6557963"/>
            <a:ext cx="56007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© 2009 PerkinElmer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771650" y="6557963"/>
            <a:ext cx="56007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© 2009 PerkinElmer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32"/>
          <p:cNvGrpSpPr/>
          <p:nvPr/>
        </p:nvGrpSpPr>
        <p:grpSpPr>
          <a:xfrm>
            <a:off x="0" y="1895669"/>
            <a:ext cx="8991600" cy="338328"/>
            <a:chOff x="0" y="1895669"/>
            <a:chExt cx="8991600" cy="338328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1895669"/>
              <a:ext cx="8991600" cy="338328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17" descr="huan health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7" descr="huan health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25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5619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" descr="GettyImages_72587140[1]_Globe&amp;Hands_lo"/>
          <p:cNvPicPr>
            <a:picLocks noChangeAspect="1" noChangeArrowheads="1"/>
          </p:cNvPicPr>
          <p:nvPr/>
        </p:nvPicPr>
        <p:blipFill>
          <a:blip r:embed="rId3" cstate="print"/>
          <a:srcRect t="12187" b="14957"/>
          <a:stretch>
            <a:fillRect/>
          </a:stretch>
        </p:blipFill>
        <p:spPr bwMode="auto">
          <a:xfrm>
            <a:off x="728663" y="2222500"/>
            <a:ext cx="3957637" cy="3843338"/>
          </a:xfrm>
          <a:prstGeom prst="rect">
            <a:avLst/>
          </a:prstGeom>
          <a:noFill/>
        </p:spPr>
      </p:pic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771650" y="6557963"/>
            <a:ext cx="56007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© 2009 PerkinElmer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34"/>
          <p:cNvGrpSpPr/>
          <p:nvPr/>
        </p:nvGrpSpPr>
        <p:grpSpPr>
          <a:xfrm>
            <a:off x="0" y="1895669"/>
            <a:ext cx="8991600" cy="338328"/>
            <a:chOff x="0" y="1895669"/>
            <a:chExt cx="8991600" cy="338328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1895669"/>
              <a:ext cx="8991600" cy="338328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17" descr="huan health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7" descr="huan health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Rectangle 38"/>
          <p:cNvSpPr/>
          <p:nvPr userDrawn="1"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39" descr="logo"/>
          <p:cNvPicPr>
            <a:picLocks noChangeAspect="1" noChangeArrowheads="1"/>
          </p:cNvPicPr>
          <p:nvPr userDrawn="1"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sp>
        <p:nvSpPr>
          <p:cNvPr id="41" name="Rectangle 40"/>
          <p:cNvSpPr>
            <a:spLocks noChangeArrowheads="1"/>
          </p:cNvSpPr>
          <p:nvPr userDrawn="1"/>
        </p:nvSpPr>
        <p:spPr bwMode="auto">
          <a:xfrm>
            <a:off x="0" y="5619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2" descr="GettyImages_72587140[1]_Globe&amp;Hands_lo"/>
          <p:cNvPicPr>
            <a:picLocks noChangeAspect="1" noChangeArrowheads="1"/>
          </p:cNvPicPr>
          <p:nvPr userDrawn="1"/>
        </p:nvPicPr>
        <p:blipFill>
          <a:blip r:embed="rId3" cstate="print"/>
          <a:srcRect t="12187" b="14957"/>
          <a:stretch>
            <a:fillRect/>
          </a:stretch>
        </p:blipFill>
        <p:spPr bwMode="auto">
          <a:xfrm>
            <a:off x="728663" y="2222500"/>
            <a:ext cx="3957637" cy="3843338"/>
          </a:xfrm>
          <a:prstGeom prst="rect">
            <a:avLst/>
          </a:prstGeom>
          <a:noFill/>
        </p:spPr>
      </p:pic>
      <p:sp>
        <p:nvSpPr>
          <p:cNvPr id="44" name="Rectangle 10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11"/>
          <p:cNvSpPr txBox="1">
            <a:spLocks noChangeArrowheads="1"/>
          </p:cNvSpPr>
          <p:nvPr userDrawn="1"/>
        </p:nvSpPr>
        <p:spPr bwMode="auto">
          <a:xfrm>
            <a:off x="1771650" y="6557963"/>
            <a:ext cx="56007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© 2009 PerkinElmer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0" y="1895669"/>
            <a:ext cx="8991600" cy="338328"/>
            <a:chOff x="0" y="1895669"/>
            <a:chExt cx="8991600" cy="338328"/>
          </a:xfrm>
        </p:grpSpPr>
        <p:sp>
          <p:nvSpPr>
            <p:cNvPr id="47" name="Rectangle 46"/>
            <p:cNvSpPr/>
            <p:nvPr userDrawn="1"/>
          </p:nvSpPr>
          <p:spPr>
            <a:xfrm>
              <a:off x="0" y="1895669"/>
              <a:ext cx="8991600" cy="338328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8" name="Picture 17" descr="huan health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7" descr="huan health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29071" b="64008"/>
            <a:stretch>
              <a:fillRect/>
            </a:stretch>
          </p:blipFill>
          <p:spPr bwMode="auto">
            <a:xfrm>
              <a:off x="5486400" y="1996652"/>
              <a:ext cx="347345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000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28663" y="2181226"/>
            <a:ext cx="3959352" cy="33813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6000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771650" y="6557963"/>
            <a:ext cx="56007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© 2009 PerkinElmer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0600" y="4514850"/>
            <a:ext cx="4171951" cy="742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25000"/>
              </a:spcBef>
              <a:buFontTx/>
              <a:buNone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rgbClr val="A2998A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00600" y="3111500"/>
            <a:ext cx="3810000" cy="14721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def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6000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" descr="logo"/>
          <p:cNvPicPr>
            <a:picLocks noChangeAspect="1" noChangeArrowheads="1"/>
          </p:cNvPicPr>
          <p:nvPr userDrawn="1"/>
        </p:nvPicPr>
        <p:blipFill>
          <a:blip r:embed="rId2" cstate="print"/>
          <a:srcRect b="26311"/>
          <a:stretch>
            <a:fillRect/>
          </a:stretch>
        </p:blipFill>
        <p:spPr bwMode="auto">
          <a:xfrm>
            <a:off x="7013575" y="695325"/>
            <a:ext cx="1979613" cy="1093788"/>
          </a:xfrm>
          <a:prstGeom prst="rect">
            <a:avLst/>
          </a:prstGeom>
          <a:noFill/>
        </p:spPr>
      </p:pic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0" y="600075"/>
            <a:ext cx="4686300" cy="50006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0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477000"/>
            <a:ext cx="2438400" cy="381000"/>
          </a:xfrm>
        </p:spPr>
        <p:txBody>
          <a:bodyPr/>
          <a:lstStyle>
            <a:lvl1pPr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Take Away Goes Here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25400" dir="540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25400" dir="540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52400" y="41096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54" y="1066800"/>
            <a:ext cx="388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477000"/>
            <a:ext cx="2438400" cy="381000"/>
          </a:xfrm>
        </p:spPr>
        <p:txBody>
          <a:bodyPr/>
          <a:lstStyle>
            <a:lvl1pPr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Take Away Goes Here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667054" y="1066800"/>
            <a:ext cx="388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477000"/>
            <a:ext cx="2438400" cy="381000"/>
          </a:xfrm>
        </p:spPr>
        <p:txBody>
          <a:bodyPr/>
          <a:lstStyle>
            <a:lvl1pPr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Take Away Goes Here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4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477000"/>
            <a:ext cx="2438400" cy="381000"/>
          </a:xfrm>
        </p:spPr>
        <p:txBody>
          <a:bodyPr/>
          <a:lstStyle>
            <a:lvl1pPr algn="r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Take Away Goes Here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4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4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4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477000"/>
            <a:ext cx="2438400" cy="381000"/>
          </a:xfrm>
        </p:spPr>
        <p:txBody>
          <a:bodyPr/>
          <a:lstStyle>
            <a:lvl1pPr algn="r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Take Away Goes Here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90061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90061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90061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90061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477000"/>
            <a:ext cx="2438400" cy="381000"/>
          </a:xfrm>
        </p:spPr>
        <p:txBody>
          <a:bodyPr/>
          <a:lstStyle>
            <a:lvl1pPr algn="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Take Away Goes Here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7E7A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55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7E7A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7E7A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14363"/>
            <a:ext cx="9144000" cy="88900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4703763" y="6423025"/>
            <a:ext cx="4440237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7E7A"/>
              </a:gs>
            </a:gsLst>
            <a:lin ang="0" scaled="1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61988"/>
          </a:xfrm>
          <a:prstGeom prst="rect">
            <a:avLst/>
          </a:prstGeom>
          <a:solidFill>
            <a:srgbClr val="F7F8EE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14" cstate="print"/>
          <a:srcRect b="26311"/>
          <a:stretch>
            <a:fillRect/>
          </a:stretch>
        </p:blipFill>
        <p:spPr bwMode="auto">
          <a:xfrm>
            <a:off x="8012113" y="28575"/>
            <a:ext cx="981075" cy="54133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41096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048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A4F7B-A225-408D-9EE3-D27579C59B6A}" type="slidenum"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 smtClean="0">
              <a:solidFill>
                <a:schemeClr val="bg2"/>
              </a:solidFill>
              <a:latin typeface="Arial Narrow" pitchFamily="34" charset="0"/>
            </a:endParaRPr>
          </a:p>
        </p:txBody>
      </p:sp>
      <p:pic>
        <p:nvPicPr>
          <p:cNvPr id="8" name="Picture 3" descr="logo"/>
          <p:cNvPicPr>
            <a:picLocks noChangeAspect="1" noChangeArrowheads="1"/>
          </p:cNvPicPr>
          <p:nvPr/>
        </p:nvPicPr>
        <p:blipFill>
          <a:blip r:embed="rId14" cstate="print"/>
          <a:srcRect b="26311"/>
          <a:stretch>
            <a:fillRect/>
          </a:stretch>
        </p:blipFill>
        <p:spPr bwMode="auto">
          <a:xfrm>
            <a:off x="8012113" y="28575"/>
            <a:ext cx="981075" cy="5413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048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A4F7B-A225-408D-9EE3-D27579C59B6A}" type="slidenum">
              <a:rPr lang="en-US" sz="1200" smtClean="0">
                <a:solidFill>
                  <a:schemeClr val="bg2"/>
                </a:solidFill>
                <a:latin typeface="Arial Narrow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 smtClean="0">
              <a:solidFill>
                <a:schemeClr val="bg2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l" defTabSz="914400" rtl="0" eaLnBrk="1" latinLnBrk="0" hangingPunct="1">
        <a:lnSpc>
          <a:spcPts val="2100"/>
        </a:lnSpc>
        <a:spcBef>
          <a:spcPct val="0"/>
        </a:spcBef>
        <a:buNone/>
        <a:defRPr sz="2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龚治湘 魏攀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dirty="0" smtClean="0">
                <a:solidFill>
                  <a:schemeClr val="accent1"/>
                </a:solidFill>
              </a:rPr>
              <a:t>A</a:t>
            </a:r>
            <a:r>
              <a:rPr lang="en-US" altLang="zh-CN" dirty="0" smtClean="0">
                <a:solidFill>
                  <a:schemeClr val="accent1"/>
                </a:solidFill>
              </a:rPr>
              <a:t>pril </a:t>
            </a:r>
            <a:r>
              <a:rPr dirty="0" smtClean="0">
                <a:solidFill>
                  <a:schemeClr val="accent1"/>
                </a:solidFill>
              </a:rPr>
              <a:t> 2014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0600" y="2566416"/>
            <a:ext cx="4114800" cy="1853184"/>
          </a:xfrm>
        </p:spPr>
        <p:txBody>
          <a:bodyPr/>
          <a:lstStyle/>
          <a:p>
            <a:r>
              <a:rPr lang="zh-CN" altLang="en-US" b="1" dirty="0"/>
              <a:t>高效微型色谱柱分离富集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zh-CN" altLang="en-US" b="1" dirty="0"/>
              <a:t>石墨炉测定痕量铊的研究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4326082" cy="324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Tl</a:t>
            </a:r>
            <a:r>
              <a:rPr lang="en-US" baseline="30000" dirty="0" smtClean="0"/>
              <a:t>3</a:t>
            </a:r>
            <a:r>
              <a:rPr lang="en-US" baseline="30000" dirty="0"/>
              <a:t>+</a:t>
            </a:r>
            <a:r>
              <a:rPr lang="zh-CN" altLang="en-US" dirty="0"/>
              <a:t>与</a:t>
            </a:r>
            <a:r>
              <a:rPr lang="en-US" dirty="0"/>
              <a:t>Br</a:t>
            </a:r>
            <a:r>
              <a:rPr lang="en-US" baseline="30000" dirty="0"/>
              <a:t>-</a:t>
            </a:r>
            <a:r>
              <a:rPr lang="zh-CN" altLang="en-US" dirty="0"/>
              <a:t>或</a:t>
            </a:r>
            <a:r>
              <a:rPr lang="en-US" dirty="0"/>
              <a:t>EDTA</a:t>
            </a:r>
            <a:r>
              <a:rPr lang="zh-CN" altLang="en-US" dirty="0"/>
              <a:t>，</a:t>
            </a:r>
            <a:r>
              <a:rPr lang="en-US" dirty="0"/>
              <a:t>TBP</a:t>
            </a:r>
            <a:r>
              <a:rPr lang="zh-CN" altLang="en-US" dirty="0"/>
              <a:t>等易生成稳定的</a:t>
            </a:r>
            <a:r>
              <a:rPr lang="zh-CN" altLang="en-US" dirty="0" smtClean="0"/>
              <a:t>络合物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HB</a:t>
            </a:r>
            <a:r>
              <a:rPr lang="en-US" altLang="zh-CN" dirty="0" err="1" smtClean="0"/>
              <a:t>r</a:t>
            </a:r>
            <a:r>
              <a:rPr lang="zh-CN" altLang="en-US" dirty="0" smtClean="0"/>
              <a:t>酸度大于</a:t>
            </a:r>
            <a:r>
              <a:rPr lang="en-US" altLang="zh-CN" dirty="0" smtClean="0"/>
              <a:t>10%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Tl</a:t>
            </a:r>
            <a:r>
              <a:rPr lang="zh-CN" altLang="en-US" dirty="0" smtClean="0"/>
              <a:t>上柱率几乎达到</a:t>
            </a:r>
            <a:r>
              <a:rPr lang="en-US" altLang="zh-CN" dirty="0" smtClean="0"/>
              <a:t>100%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色谱柱</a:t>
            </a:r>
            <a:r>
              <a:rPr lang="zh-CN" altLang="en-US" dirty="0"/>
              <a:t>条件</a:t>
            </a:r>
            <a:r>
              <a:rPr lang="en-US" altLang="zh-CN" dirty="0" smtClean="0"/>
              <a:t>/</a:t>
            </a:r>
            <a:r>
              <a:rPr lang="zh-CN" altLang="en-US" dirty="0" smtClean="0"/>
              <a:t>上柱</a:t>
            </a:r>
            <a:r>
              <a:rPr lang="zh-CN" altLang="en-US" dirty="0"/>
              <a:t>介质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056920"/>
              </p:ext>
            </p:extLst>
          </p:nvPr>
        </p:nvGraphicFramePr>
        <p:xfrm>
          <a:off x="1676400" y="1447800"/>
          <a:ext cx="5791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04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zh-CN" altLang="en-US" b="1" u="sng" dirty="0"/>
              <a:t>零空床体积洗脱技术</a:t>
            </a:r>
            <a:endParaRPr lang="en-US" altLang="zh-CN" b="1" u="sng" dirty="0" smtClean="0"/>
          </a:p>
          <a:p>
            <a:pPr lvl="1"/>
            <a:r>
              <a:rPr lang="zh-CN" altLang="en-US" dirty="0" smtClean="0"/>
              <a:t>空</a:t>
            </a:r>
            <a:r>
              <a:rPr lang="zh-CN" altLang="en-US" dirty="0"/>
              <a:t>床体积的</a:t>
            </a:r>
            <a:r>
              <a:rPr lang="zh-CN" altLang="en-US" dirty="0" smtClean="0"/>
              <a:t>大小</a:t>
            </a:r>
            <a:r>
              <a:rPr lang="zh-CN" altLang="en-US" dirty="0"/>
              <a:t>将</a:t>
            </a:r>
            <a:r>
              <a:rPr lang="zh-CN" altLang="en-US" dirty="0" smtClean="0"/>
              <a:t>影响</a:t>
            </a:r>
            <a:r>
              <a:rPr lang="zh-CN" altLang="en-US" dirty="0"/>
              <a:t>色谱柱的洗脱</a:t>
            </a:r>
            <a:r>
              <a:rPr lang="zh-CN" altLang="en-US" dirty="0" smtClean="0"/>
              <a:t>效果</a:t>
            </a:r>
            <a:r>
              <a:rPr lang="zh-CN" altLang="en-US" dirty="0"/>
              <a:t>，</a:t>
            </a:r>
            <a:r>
              <a:rPr lang="zh-CN" altLang="en-US" dirty="0" smtClean="0"/>
              <a:t>采用</a:t>
            </a:r>
            <a:r>
              <a:rPr lang="zh-CN" altLang="en-US" dirty="0"/>
              <a:t>零空床体积洗脱技术有效克服其</a:t>
            </a:r>
            <a:r>
              <a:rPr lang="zh-CN" altLang="en-US" dirty="0" smtClean="0"/>
              <a:t>影响</a:t>
            </a:r>
            <a:endParaRPr lang="en-US" altLang="zh-CN" dirty="0"/>
          </a:p>
          <a:p>
            <a:pPr lvl="1"/>
            <a:r>
              <a:rPr lang="zh-CN" altLang="en-US" dirty="0" smtClean="0"/>
              <a:t>按</a:t>
            </a:r>
            <a:r>
              <a:rPr lang="el-GR" altLang="zh-CN" dirty="0" smtClean="0"/>
              <a:t>Δ</a:t>
            </a:r>
            <a:r>
              <a:rPr lang="en-US" altLang="zh-CN" dirty="0" smtClean="0"/>
              <a:t>V=1mL</a:t>
            </a:r>
            <a:r>
              <a:rPr lang="zh-CN" altLang="en-US" dirty="0" smtClean="0"/>
              <a:t>，</a:t>
            </a:r>
            <a:r>
              <a:rPr lang="el-GR" altLang="zh-CN" dirty="0" smtClean="0"/>
              <a:t>Δ</a:t>
            </a:r>
            <a:r>
              <a:rPr lang="en-US" altLang="zh-CN" dirty="0" smtClean="0"/>
              <a:t>V=0.5mL</a:t>
            </a:r>
            <a:r>
              <a:rPr lang="zh-CN" altLang="en-US" dirty="0" smtClean="0"/>
              <a:t>和</a:t>
            </a:r>
            <a:r>
              <a:rPr lang="el-GR" altLang="zh-CN" dirty="0" smtClean="0"/>
              <a:t>Δ</a:t>
            </a:r>
            <a:r>
              <a:rPr lang="en-US" altLang="zh-CN" dirty="0" smtClean="0"/>
              <a:t>V=0.25mL  </a:t>
            </a:r>
            <a:r>
              <a:rPr lang="en-US" altLang="zh-CN" dirty="0"/>
              <a:t>3</a:t>
            </a:r>
            <a:r>
              <a:rPr lang="zh-CN" altLang="en-US" dirty="0"/>
              <a:t>种方式进行间歇</a:t>
            </a:r>
            <a:r>
              <a:rPr lang="zh-CN" altLang="en-US" dirty="0" smtClean="0"/>
              <a:t>洗脱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色谱柱条件</a:t>
            </a:r>
            <a:r>
              <a:rPr lang="en-US" altLang="zh-CN" dirty="0" smtClean="0"/>
              <a:t>/</a:t>
            </a:r>
            <a:r>
              <a:rPr lang="zh-CN" altLang="en-US" dirty="0" smtClean="0"/>
              <a:t>洗脱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942431"/>
              </p:ext>
            </p:extLst>
          </p:nvPr>
        </p:nvGraphicFramePr>
        <p:xfrm>
          <a:off x="346364" y="2133600"/>
          <a:ext cx="4648200" cy="326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646279"/>
              </p:ext>
            </p:extLst>
          </p:nvPr>
        </p:nvGraphicFramePr>
        <p:xfrm>
          <a:off x="4800600" y="2105891"/>
          <a:ext cx="4343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562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32509" y="5257800"/>
            <a:ext cx="7827818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3</a:t>
            </a:r>
            <a:r>
              <a:rPr lang="en-US" sz="1800" i="1" dirty="0"/>
              <a:t> </a:t>
            </a:r>
            <a:r>
              <a:rPr lang="zh-CN" altLang="en-US" sz="1800" dirty="0"/>
              <a:t>种方式两次洗脱效果效果基本一致</a:t>
            </a:r>
            <a:endParaRPr lang="en-US" altLang="zh-CN" sz="1800" dirty="0"/>
          </a:p>
          <a:p>
            <a:r>
              <a:rPr lang="el-GR" altLang="zh-CN" sz="1800" u="sng" dirty="0"/>
              <a:t>Δ</a:t>
            </a:r>
            <a:r>
              <a:rPr lang="en-US" altLang="zh-CN" sz="1800" u="sng" dirty="0"/>
              <a:t>V=0.25mL</a:t>
            </a:r>
            <a:r>
              <a:rPr lang="zh-CN" altLang="en-US" sz="1800" u="sng" dirty="0"/>
              <a:t>洗脱体积最小，仅需</a:t>
            </a:r>
            <a:r>
              <a:rPr lang="en-US" altLang="zh-CN" sz="1800" u="sng" dirty="0"/>
              <a:t>0.5mL</a:t>
            </a:r>
          </a:p>
          <a:p>
            <a:r>
              <a:rPr lang="zh-CN" altLang="en-US" sz="1800" dirty="0"/>
              <a:t>采用小体积间歇洗脱方式洗脱吸附在柱上的</a:t>
            </a:r>
            <a:r>
              <a:rPr lang="en-US" altLang="zh-CN" sz="1800" dirty="0" err="1"/>
              <a:t>Tl</a:t>
            </a:r>
            <a:r>
              <a:rPr lang="zh-CN" altLang="en-US" sz="1800" dirty="0"/>
              <a:t>，可以使洗脱体积更小，取得更大的富集倍数</a:t>
            </a:r>
            <a:r>
              <a:rPr lang="zh-CN" altLang="en-US" sz="1800" dirty="0" smtClean="0"/>
              <a:t>。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11" grpId="0">
        <p:bldAsOne/>
      </p:bldGraphic>
      <p:bldGraphic spid="12" grpId="0">
        <p:bldAsOne/>
      </p:bldGraphic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nAAcle900_Front_Ope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1264" y="1581375"/>
            <a:ext cx="6002445" cy="390381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grpSp>
        <p:nvGrpSpPr>
          <p:cNvPr id="8" name="Group 57"/>
          <p:cNvGrpSpPr/>
          <p:nvPr/>
        </p:nvGrpSpPr>
        <p:grpSpPr>
          <a:xfrm>
            <a:off x="5368068" y="5066854"/>
            <a:ext cx="3166332" cy="978948"/>
            <a:chOff x="5368068" y="5066854"/>
            <a:chExt cx="3166332" cy="978948"/>
          </a:xfrm>
        </p:grpSpPr>
        <p:sp>
          <p:nvSpPr>
            <p:cNvPr id="15" name="Rounded Rectangle 14"/>
            <p:cNvSpPr/>
            <p:nvPr/>
          </p:nvSpPr>
          <p:spPr>
            <a:xfrm>
              <a:off x="7010400" y="5446954"/>
              <a:ext cx="1524000" cy="59884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rgbClr val="FF0000"/>
                  </a:solidFill>
                </a:rPr>
                <a:t>最小的火焰</a:t>
              </a:r>
              <a:r>
                <a:rPr lang="en-US" altLang="zh-CN" sz="1600" dirty="0" smtClean="0">
                  <a:solidFill>
                    <a:srgbClr val="FF0000"/>
                  </a:solidFill>
                </a:rPr>
                <a:t>/</a:t>
              </a:r>
              <a:r>
                <a:rPr lang="zh-CN" altLang="en-US" sz="1600" dirty="0" smtClean="0">
                  <a:solidFill>
                    <a:srgbClr val="FF0000"/>
                  </a:solidFill>
                </a:rPr>
                <a:t>石</a:t>
              </a:r>
              <a:endParaRPr lang="en-US" altLang="zh-CN" sz="16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1600" dirty="0" smtClean="0">
                  <a:solidFill>
                    <a:srgbClr val="FF0000"/>
                  </a:solidFill>
                </a:rPr>
                <a:t>墨炉占有空间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>
              <a:off x="5368068" y="5066854"/>
              <a:ext cx="1642332" cy="495746"/>
            </a:xfrm>
            <a:prstGeom prst="straightConnector1">
              <a:avLst/>
            </a:prstGeom>
            <a:ln>
              <a:solidFill>
                <a:srgbClr val="E28C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itle 3"/>
          <p:cNvSpPr txBox="1">
            <a:spLocks/>
          </p:cNvSpPr>
          <p:nvPr/>
        </p:nvSpPr>
        <p:spPr bwMode="auto">
          <a:xfrm>
            <a:off x="-2441986" y="1063213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grpSp>
        <p:nvGrpSpPr>
          <p:cNvPr id="11" name="Group 51"/>
          <p:cNvGrpSpPr/>
          <p:nvPr/>
        </p:nvGrpSpPr>
        <p:grpSpPr>
          <a:xfrm>
            <a:off x="2478937" y="4249271"/>
            <a:ext cx="1498899" cy="2147943"/>
            <a:chOff x="2169450" y="4249271"/>
            <a:chExt cx="1498899" cy="2147943"/>
          </a:xfrm>
        </p:grpSpPr>
        <p:sp>
          <p:nvSpPr>
            <p:cNvPr id="47" name="Rounded Rectangle 46"/>
            <p:cNvSpPr/>
            <p:nvPr/>
          </p:nvSpPr>
          <p:spPr>
            <a:xfrm>
              <a:off x="2169450" y="5827059"/>
              <a:ext cx="1498899" cy="5701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AS900 </a:t>
              </a:r>
              <a:r>
                <a:rPr lang="zh-CN" altLang="en-US" sz="1600" dirty="0" smtClean="0"/>
                <a:t>石墨炉自动进样器</a:t>
              </a:r>
              <a:endParaRPr lang="en-US" sz="16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2151530" y="4998720"/>
              <a:ext cx="1556272" cy="57374"/>
            </a:xfrm>
            <a:prstGeom prst="straightConnector1">
              <a:avLst/>
            </a:prstGeom>
            <a:ln>
              <a:solidFill>
                <a:srgbClr val="E28C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8"/>
          <p:cNvGrpSpPr/>
          <p:nvPr/>
        </p:nvGrpSpPr>
        <p:grpSpPr>
          <a:xfrm>
            <a:off x="381000" y="2644174"/>
            <a:ext cx="2713892" cy="588086"/>
            <a:chOff x="395068" y="2714512"/>
            <a:chExt cx="2713892" cy="588086"/>
          </a:xfrm>
        </p:grpSpPr>
        <p:sp>
          <p:nvSpPr>
            <p:cNvPr id="57" name="Rounded Rectangle 56"/>
            <p:cNvSpPr/>
            <p:nvPr/>
          </p:nvSpPr>
          <p:spPr>
            <a:xfrm>
              <a:off x="395068" y="2714512"/>
              <a:ext cx="1315398" cy="5701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rgbClr val="FF0000"/>
                  </a:solidFill>
                </a:rPr>
                <a:t>可移动的燃</a:t>
              </a:r>
              <a:endParaRPr lang="en-US" altLang="zh-CN" sz="16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1600" dirty="0" smtClean="0">
                  <a:solidFill>
                    <a:srgbClr val="FF0000"/>
                  </a:solidFill>
                </a:rPr>
                <a:t>烧头组件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701501" y="2906358"/>
              <a:ext cx="1407459" cy="396240"/>
            </a:xfrm>
            <a:prstGeom prst="straightConnector1">
              <a:avLst/>
            </a:prstGeom>
            <a:ln>
              <a:solidFill>
                <a:srgbClr val="E28C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2"/>
          <p:cNvGrpSpPr/>
          <p:nvPr/>
        </p:nvGrpSpPr>
        <p:grpSpPr>
          <a:xfrm>
            <a:off x="3505200" y="3429000"/>
            <a:ext cx="1828800" cy="2752164"/>
            <a:chOff x="3367144" y="3431689"/>
            <a:chExt cx="1828800" cy="2752164"/>
          </a:xfrm>
        </p:grpSpPr>
        <p:sp>
          <p:nvSpPr>
            <p:cNvPr id="60" name="Rounded Rectangle 59"/>
            <p:cNvSpPr/>
            <p:nvPr/>
          </p:nvSpPr>
          <p:spPr>
            <a:xfrm>
              <a:off x="4096871" y="5613698"/>
              <a:ext cx="1099073" cy="5701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rgbClr val="FF0000"/>
                  </a:solidFill>
                </a:rPr>
                <a:t>创新的</a:t>
              </a:r>
              <a:endParaRPr lang="en-US" altLang="zh-CN" sz="16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1600" dirty="0" smtClean="0">
                  <a:solidFill>
                    <a:srgbClr val="FF0000"/>
                  </a:solidFill>
                </a:rPr>
                <a:t>混合雾室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rot="16200000" flipV="1">
              <a:off x="2737822" y="4061011"/>
              <a:ext cx="2160494" cy="901849"/>
            </a:xfrm>
            <a:prstGeom prst="straightConnector1">
              <a:avLst/>
            </a:prstGeom>
            <a:ln>
              <a:solidFill>
                <a:srgbClr val="E28C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7"/>
          <p:cNvGrpSpPr/>
          <p:nvPr/>
        </p:nvGrpSpPr>
        <p:grpSpPr>
          <a:xfrm>
            <a:off x="647260" y="1572409"/>
            <a:ext cx="1645912" cy="989704"/>
            <a:chOff x="494860" y="1420009"/>
            <a:chExt cx="1645912" cy="989704"/>
          </a:xfrm>
        </p:grpSpPr>
        <p:sp>
          <p:nvSpPr>
            <p:cNvPr id="64" name="Rounded Rectangle 63"/>
            <p:cNvSpPr/>
            <p:nvPr/>
          </p:nvSpPr>
          <p:spPr>
            <a:xfrm>
              <a:off x="494860" y="1420009"/>
              <a:ext cx="1043484" cy="5701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/>
                <a:t>直观的</a:t>
              </a:r>
              <a:r>
                <a:rPr lang="en-US" altLang="zh-CN" sz="1600" dirty="0" smtClean="0"/>
                <a:t>WinLab32</a:t>
              </a:r>
              <a:endParaRPr lang="en-US" sz="16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506071" y="1957892"/>
              <a:ext cx="634701" cy="451821"/>
            </a:xfrm>
            <a:prstGeom prst="straightConnector1">
              <a:avLst/>
            </a:prstGeom>
            <a:ln>
              <a:solidFill>
                <a:srgbClr val="E28C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56"/>
          <p:cNvGrpSpPr/>
          <p:nvPr/>
        </p:nvGrpSpPr>
        <p:grpSpPr>
          <a:xfrm>
            <a:off x="5506806" y="4343400"/>
            <a:ext cx="3197045" cy="841629"/>
            <a:chOff x="5529432" y="4296626"/>
            <a:chExt cx="3274979" cy="634702"/>
          </a:xfrm>
        </p:grpSpPr>
        <p:sp>
          <p:nvSpPr>
            <p:cNvPr id="67" name="Rounded Rectangle 66"/>
            <p:cNvSpPr/>
            <p:nvPr/>
          </p:nvSpPr>
          <p:spPr>
            <a:xfrm>
              <a:off x="7538024" y="4296626"/>
              <a:ext cx="1266387" cy="63470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PerkinElmer </a:t>
              </a:r>
            </a:p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</a:rPr>
                <a:t>原装灯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7" idx="1"/>
            </p:cNvCxnSpPr>
            <p:nvPr/>
          </p:nvCxnSpPr>
          <p:spPr>
            <a:xfrm rot="10800000">
              <a:off x="5529432" y="4346090"/>
              <a:ext cx="2008593" cy="267888"/>
            </a:xfrm>
            <a:prstGeom prst="straightConnector1">
              <a:avLst/>
            </a:prstGeom>
            <a:ln>
              <a:solidFill>
                <a:srgbClr val="E28C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55"/>
          <p:cNvGrpSpPr/>
          <p:nvPr/>
        </p:nvGrpSpPr>
        <p:grpSpPr>
          <a:xfrm>
            <a:off x="5388429" y="3345119"/>
            <a:ext cx="3145971" cy="396241"/>
            <a:chOff x="5236029" y="3192719"/>
            <a:chExt cx="3145971" cy="396241"/>
          </a:xfrm>
        </p:grpSpPr>
        <p:sp>
          <p:nvSpPr>
            <p:cNvPr id="70" name="Rounded Rectangle 69"/>
            <p:cNvSpPr/>
            <p:nvPr/>
          </p:nvSpPr>
          <p:spPr>
            <a:xfrm>
              <a:off x="7379747" y="3192719"/>
              <a:ext cx="1002253" cy="39624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8</a:t>
              </a:r>
              <a:r>
                <a:rPr lang="zh-CN" altLang="en-US" sz="1600" dirty="0" smtClean="0"/>
                <a:t>灯灯座</a:t>
              </a:r>
              <a:endParaRPr lang="en-US" sz="16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10800000">
              <a:off x="5236029" y="3233057"/>
              <a:ext cx="2168818" cy="159188"/>
            </a:xfrm>
            <a:prstGeom prst="straightConnector1">
              <a:avLst/>
            </a:prstGeom>
            <a:ln>
              <a:solidFill>
                <a:srgbClr val="E28C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54"/>
          <p:cNvGrpSpPr/>
          <p:nvPr/>
        </p:nvGrpSpPr>
        <p:grpSpPr>
          <a:xfrm>
            <a:off x="4842735" y="1989438"/>
            <a:ext cx="3996465" cy="809342"/>
            <a:chOff x="4690335" y="1837038"/>
            <a:chExt cx="3996465" cy="809342"/>
          </a:xfrm>
        </p:grpSpPr>
        <p:sp>
          <p:nvSpPr>
            <p:cNvPr id="73" name="Rounded Rectangle 72"/>
            <p:cNvSpPr/>
            <p:nvPr/>
          </p:nvSpPr>
          <p:spPr>
            <a:xfrm>
              <a:off x="7379742" y="1837038"/>
              <a:ext cx="1307058" cy="699973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1600" dirty="0" smtClean="0">
                  <a:solidFill>
                    <a:srgbClr val="FF0000"/>
                  </a:solidFill>
                </a:rPr>
                <a:t>最前沿的光</a:t>
              </a:r>
              <a:endParaRPr lang="en-US" altLang="zh-CN" sz="1600" dirty="0" smtClean="0">
                <a:solidFill>
                  <a:srgbClr val="FF0000"/>
                </a:solidFill>
              </a:endParaRPr>
            </a:p>
            <a:p>
              <a:r>
                <a:rPr lang="zh-CN" altLang="en-US" sz="1600" dirty="0" smtClean="0">
                  <a:solidFill>
                    <a:srgbClr val="FF0000"/>
                  </a:solidFill>
                </a:rPr>
                <a:t>纤光路设计</a:t>
              </a:r>
              <a:endParaRPr lang="en-US" sz="16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rot="10800000" flipV="1">
              <a:off x="4690335" y="2490395"/>
              <a:ext cx="2694791" cy="155985"/>
            </a:xfrm>
            <a:prstGeom prst="straightConnector1">
              <a:avLst/>
            </a:prstGeom>
            <a:ln>
              <a:solidFill>
                <a:srgbClr val="E28C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304800" y="1368013"/>
            <a:ext cx="6926131" cy="4554062"/>
            <a:chOff x="304800" y="1368013"/>
            <a:chExt cx="6926131" cy="4554062"/>
          </a:xfrm>
        </p:grpSpPr>
        <p:cxnSp>
          <p:nvCxnSpPr>
            <p:cNvPr id="26" name="Straight Arrow Connector 25"/>
            <p:cNvCxnSpPr>
              <a:stCxn id="41" idx="3"/>
            </p:cNvCxnSpPr>
            <p:nvPr/>
          </p:nvCxnSpPr>
          <p:spPr>
            <a:xfrm flipV="1">
              <a:off x="1600200" y="3840481"/>
              <a:ext cx="1003151" cy="178397"/>
            </a:xfrm>
            <a:prstGeom prst="straightConnector1">
              <a:avLst/>
            </a:prstGeom>
            <a:ln>
              <a:solidFill>
                <a:srgbClr val="E28C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381000" y="3733800"/>
              <a:ext cx="1219200" cy="5701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rgbClr val="FF0000"/>
                  </a:solidFill>
                </a:rPr>
                <a:t>彩色石墨</a:t>
              </a:r>
              <a:endParaRPr lang="en-US" altLang="zh-CN" sz="16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1600" dirty="0" smtClean="0">
                  <a:solidFill>
                    <a:srgbClr val="FF0000"/>
                  </a:solidFill>
                </a:rPr>
                <a:t>炉摄像头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04800" y="3962400"/>
              <a:ext cx="2558527" cy="1959675"/>
              <a:chOff x="313764" y="3765177"/>
              <a:chExt cx="2558527" cy="1959675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313764" y="5303512"/>
                <a:ext cx="1743635" cy="42134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rgbClr val="FF0000"/>
                    </a:solidFill>
                  </a:rPr>
                  <a:t>最前沿的石墨炉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rot="5400000" flipH="1" flipV="1">
                <a:off x="1570616" y="4028739"/>
                <a:ext cx="1565238" cy="1038113"/>
              </a:xfrm>
              <a:prstGeom prst="straightConnector1">
                <a:avLst/>
              </a:prstGeom>
              <a:ln>
                <a:solidFill>
                  <a:srgbClr val="E28C0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53"/>
            <p:cNvGrpSpPr/>
            <p:nvPr/>
          </p:nvGrpSpPr>
          <p:grpSpPr>
            <a:xfrm>
              <a:off x="3519544" y="1368013"/>
              <a:ext cx="3711387" cy="1602891"/>
              <a:chOff x="3367144" y="1215613"/>
              <a:chExt cx="3711387" cy="1602891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5249711" y="1215613"/>
                <a:ext cx="1828820" cy="683111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solidFill>
                      <a:srgbClr val="FF0000"/>
                    </a:solidFill>
                  </a:rPr>
                  <a:t>独特的火焰</a:t>
                </a: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/</a:t>
                </a:r>
                <a:r>
                  <a:rPr lang="zh-CN" altLang="en-US" sz="1600" dirty="0" smtClean="0">
                    <a:solidFill>
                      <a:srgbClr val="FF0000"/>
                    </a:solidFill>
                  </a:rPr>
                  <a:t>石墨炉堆栈式设计</a:t>
                </a:r>
                <a:endParaRPr lang="en-US" sz="1600" dirty="0" smtClean="0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rot="10800000" flipV="1">
                <a:off x="3367144" y="1846730"/>
                <a:ext cx="1889760" cy="971774"/>
              </a:xfrm>
              <a:prstGeom prst="straightConnector1">
                <a:avLst/>
              </a:prstGeom>
              <a:ln>
                <a:solidFill>
                  <a:srgbClr val="E28C0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err="1" smtClean="0">
                <a:latin typeface="Arial Narrow" pitchFamily="34" charset="0"/>
              </a:rPr>
              <a:t>PinAAcle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900T Atomic Absorption Spectrophotometer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Calibri" pitchFamily="34" charset="0"/>
              </a:rPr>
              <a:t>长</a:t>
            </a:r>
            <a:r>
              <a:rPr lang="zh-CN" altLang="en-US" dirty="0" smtClean="0">
                <a:latin typeface="Calibri" pitchFamily="34" charset="0"/>
              </a:rPr>
              <a:t>寿命</a:t>
            </a:r>
            <a:endParaRPr lang="en-US" altLang="zh-CN" dirty="0" smtClean="0">
              <a:latin typeface="Calibri" pitchFamily="34" charset="0"/>
            </a:endParaRPr>
          </a:p>
          <a:p>
            <a:r>
              <a:rPr lang="zh-CN" altLang="en-US" dirty="0" smtClean="0">
                <a:latin typeface="Calibri" pitchFamily="34" charset="0"/>
              </a:rPr>
              <a:t>节约成本</a:t>
            </a:r>
            <a:endParaRPr lang="en-US" altLang="zh-CN" dirty="0" smtClean="0">
              <a:latin typeface="Calibri" pitchFamily="34" charset="0"/>
            </a:endParaRPr>
          </a:p>
          <a:p>
            <a:r>
              <a:rPr lang="zh-CN" altLang="en-US" dirty="0" smtClean="0">
                <a:latin typeface="Calibri" pitchFamily="34" charset="0"/>
              </a:rPr>
              <a:t>更好</a:t>
            </a:r>
            <a:r>
              <a:rPr lang="zh-CN" altLang="en-US" dirty="0">
                <a:latin typeface="Calibri" pitchFamily="34" charset="0"/>
              </a:rPr>
              <a:t>的性噪比，更低的</a:t>
            </a:r>
            <a:r>
              <a:rPr lang="zh-CN" altLang="en-US" dirty="0" smtClean="0">
                <a:latin typeface="Calibri" pitchFamily="34" charset="0"/>
              </a:rPr>
              <a:t>检出限</a:t>
            </a:r>
            <a:endParaRPr lang="en-US" altLang="zh-CN" dirty="0" smtClean="0">
              <a:latin typeface="Calibri" pitchFamily="34" charset="0"/>
            </a:endParaRPr>
          </a:p>
          <a:p>
            <a:r>
              <a:rPr lang="zh-CN" altLang="en-US" dirty="0" smtClean="0">
                <a:latin typeface="Calibri" pitchFamily="34" charset="0"/>
              </a:rPr>
              <a:t>所有</a:t>
            </a:r>
            <a:r>
              <a:rPr lang="en-US" altLang="zh-CN" dirty="0">
                <a:latin typeface="Calibri" pitchFamily="34" charset="0"/>
              </a:rPr>
              <a:t>EDL</a:t>
            </a:r>
            <a:r>
              <a:rPr lang="zh-CN" altLang="en-US" dirty="0">
                <a:latin typeface="Calibri" pitchFamily="34" charset="0"/>
              </a:rPr>
              <a:t>灯使用相同的</a:t>
            </a:r>
            <a:r>
              <a:rPr lang="zh-CN" altLang="en-US" dirty="0" smtClean="0">
                <a:latin typeface="Calibri" pitchFamily="34" charset="0"/>
              </a:rPr>
              <a:t>驱动器</a:t>
            </a:r>
            <a:endParaRPr lang="en-US" altLang="zh-CN" dirty="0" smtClean="0">
              <a:latin typeface="Calibri" pitchFamily="34" charset="0"/>
            </a:endParaRPr>
          </a:p>
          <a:p>
            <a:r>
              <a:rPr lang="zh-CN" altLang="en-US" dirty="0" smtClean="0">
                <a:latin typeface="Calibri" pitchFamily="34" charset="0"/>
              </a:rPr>
              <a:t>灯</a:t>
            </a:r>
            <a:r>
              <a:rPr lang="zh-CN" altLang="en-US" dirty="0">
                <a:latin typeface="Calibri" pitchFamily="34" charset="0"/>
              </a:rPr>
              <a:t>自动预热，提高使用</a:t>
            </a:r>
            <a:r>
              <a:rPr lang="zh-CN" altLang="en-US" dirty="0" smtClean="0">
                <a:latin typeface="Calibri" pitchFamily="34" charset="0"/>
              </a:rPr>
              <a:t>效率</a:t>
            </a:r>
            <a:endParaRPr lang="en-US" altLang="zh-CN" dirty="0" smtClean="0">
              <a:latin typeface="Calibri" pitchFamily="34" charset="0"/>
            </a:endParaRPr>
          </a:p>
          <a:p>
            <a:r>
              <a:rPr lang="zh-CN" altLang="en-US" dirty="0" smtClean="0">
                <a:latin typeface="Calibri" pitchFamily="34" charset="0"/>
              </a:rPr>
              <a:t>灯</a:t>
            </a:r>
            <a:r>
              <a:rPr lang="zh-CN" altLang="en-US" dirty="0">
                <a:latin typeface="Calibri" pitchFamily="34" charset="0"/>
              </a:rPr>
              <a:t>内更少的毒害材料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Calibri" pitchFamily="34" charset="0"/>
              </a:rPr>
              <a:t>无极放电灯技术（</a:t>
            </a:r>
            <a:r>
              <a:rPr lang="en-US" altLang="zh-CN" sz="2000" b="1" dirty="0">
                <a:solidFill>
                  <a:schemeClr val="accent2"/>
                </a:solidFill>
                <a:latin typeface="Calibri" pitchFamily="34" charset="0"/>
              </a:rPr>
              <a:t>EDL</a:t>
            </a:r>
            <a:r>
              <a:rPr lang="zh-CN" altLang="en-US" sz="2000" b="1" dirty="0">
                <a:solidFill>
                  <a:schemeClr val="accent2"/>
                </a:solidFill>
                <a:latin typeface="Calibri" pitchFamily="34" charset="0"/>
              </a:rPr>
              <a:t>）</a:t>
            </a:r>
            <a:r>
              <a:rPr lang="en-US" altLang="zh-CN" sz="2000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n-US" altLang="zh-CN" sz="2000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lectrodeless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ischarge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amp </a:t>
            </a:r>
            <a:r>
              <a:rPr lang="en-GB" sz="2000" b="1" dirty="0" smtClean="0">
                <a:solidFill>
                  <a:schemeClr val="accent2"/>
                </a:solidFill>
                <a:latin typeface="Calibri" pitchFamily="34" charset="0"/>
              </a:rPr>
              <a:t>Technology</a:t>
            </a:r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962687" y="4496560"/>
            <a:ext cx="4616552" cy="1862858"/>
            <a:chOff x="2803" y="2900"/>
            <a:chExt cx="2470" cy="990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844" y="2900"/>
              <a:ext cx="2429" cy="99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003C79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Content Placeholder 4"/>
            <p:cNvSpPr txBox="1">
              <a:spLocks/>
            </p:cNvSpPr>
            <p:nvPr/>
          </p:nvSpPr>
          <p:spPr bwMode="auto">
            <a:xfrm>
              <a:off x="2803" y="2940"/>
              <a:ext cx="2456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100000"/>
                </a:lnSpc>
                <a:spcBef>
                  <a:spcPct val="20000"/>
                </a:spcBef>
              </a:pPr>
              <a:r>
                <a:rPr lang="en-US" sz="2800" dirty="0" smtClean="0">
                  <a:solidFill>
                    <a:schemeClr val="bg1"/>
                  </a:solidFill>
                  <a:latin typeface="Calibri" pitchFamily="34" charset="0"/>
                </a:rPr>
                <a:t>  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Calibri" pitchFamily="34" charset="0"/>
                </a:rPr>
                <a:t>更低的使用成本</a:t>
              </a:r>
              <a:r>
                <a:rPr lang="en-US" sz="2800" dirty="0" smtClean="0">
                  <a:solidFill>
                    <a:srgbClr val="FF0000"/>
                  </a:solidFill>
                  <a:latin typeface="Calibri" pitchFamily="34" charset="0"/>
                </a:rPr>
                <a:t>.</a:t>
              </a:r>
              <a:endParaRPr lang="en-US" sz="2800" dirty="0">
                <a:solidFill>
                  <a:srgbClr val="FF0000"/>
                </a:solidFill>
                <a:latin typeface="Calibri" pitchFamily="34" charset="0"/>
              </a:endParaRPr>
            </a:p>
            <a:p>
              <a:pPr marL="342900" indent="-342900" algn="ctr">
                <a:lnSpc>
                  <a:spcPct val="100000"/>
                </a:lnSpc>
                <a:spcBef>
                  <a:spcPct val="20000"/>
                </a:spcBef>
              </a:pPr>
              <a:r>
                <a:rPr lang="zh-CN" altLang="en-US" sz="2800" dirty="0" smtClean="0">
                  <a:solidFill>
                    <a:srgbClr val="FF0000"/>
                  </a:solidFill>
                  <a:latin typeface="Calibri" pitchFamily="34" charset="0"/>
                </a:rPr>
                <a:t>更低的检出限</a:t>
              </a:r>
              <a:r>
                <a:rPr lang="en-GB" sz="2800" dirty="0" smtClean="0">
                  <a:solidFill>
                    <a:srgbClr val="FF0000"/>
                  </a:solidFill>
                  <a:latin typeface="Calibri" pitchFamily="34" charset="0"/>
                </a:rPr>
                <a:t>.</a:t>
              </a:r>
              <a:endParaRPr lang="en-GB" sz="2800" dirty="0">
                <a:solidFill>
                  <a:srgbClr val="FF0000"/>
                </a:solidFill>
                <a:latin typeface="Calibri" pitchFamily="34" charset="0"/>
              </a:endParaRPr>
            </a:p>
            <a:p>
              <a:pPr marL="342900" indent="-342900" algn="ctr">
                <a:lnSpc>
                  <a:spcPct val="100000"/>
                </a:lnSpc>
                <a:spcBef>
                  <a:spcPct val="20000"/>
                </a:spcBef>
              </a:pPr>
              <a:r>
                <a:rPr lang="zh-CN" altLang="en-US" sz="2800" dirty="0" smtClean="0">
                  <a:solidFill>
                    <a:srgbClr val="FF0000"/>
                  </a:solidFill>
                  <a:latin typeface="Arial Narrow" pitchFamily="34" charset="0"/>
                </a:rPr>
                <a:t>更宽的检测范围</a:t>
              </a:r>
              <a:r>
                <a:rPr lang="en-GB" sz="2800" dirty="0" smtClean="0">
                  <a:solidFill>
                    <a:srgbClr val="FF0000"/>
                  </a:solidFill>
                  <a:latin typeface="Arial Narrow" pitchFamily="34" charset="0"/>
                </a:rPr>
                <a:t>.</a:t>
              </a:r>
              <a:endParaRPr lang="en-US"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EDL</a:t>
            </a:r>
            <a:endParaRPr 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5128" y="56657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de-DE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Gruppieren 12"/>
          <p:cNvGrpSpPr/>
          <p:nvPr/>
        </p:nvGrpSpPr>
        <p:grpSpPr>
          <a:xfrm>
            <a:off x="6553200" y="1295400"/>
            <a:ext cx="2234718" cy="2667000"/>
            <a:chOff x="7274735" y="3286124"/>
            <a:chExt cx="2173295" cy="2293223"/>
          </a:xfrm>
        </p:grpSpPr>
        <p:sp>
          <p:nvSpPr>
            <p:cNvPr id="7" name="Rechteck 6"/>
            <p:cNvSpPr/>
            <p:nvPr/>
          </p:nvSpPr>
          <p:spPr>
            <a:xfrm>
              <a:off x="7562767" y="5302348"/>
              <a:ext cx="15478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0.1µg/L </a:t>
              </a:r>
              <a:r>
                <a:rPr lang="en-US" sz="1200" dirty="0" err="1" smtClean="0"/>
                <a:t>Cd</a:t>
              </a:r>
              <a:endParaRPr lang="en-US" sz="1200" dirty="0" smtClean="0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274735" y="3286124"/>
              <a:ext cx="2173295" cy="199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685800"/>
            <a:ext cx="2103424" cy="368020"/>
          </a:xfrm>
          <a:prstGeom prst="rect">
            <a:avLst/>
          </a:prstGeom>
          <a:noFill/>
          <a:ln w="3175">
            <a:noFill/>
          </a:ln>
        </p:spPr>
        <p:txBody>
          <a:bodyPr vert="horz" lIns="90488" tIns="44450" rIns="90488" bIns="4445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Font typeface="Wingdings" pitchFamily="2" charset="2"/>
              <a:buNone/>
            </a:pPr>
            <a:r>
              <a:rPr lang="zh-CN" altLang="en-US" smtClean="0"/>
              <a:t>更高的灵敏度</a:t>
            </a:r>
            <a:endParaRPr lang="en-US" smtClean="0"/>
          </a:p>
          <a:p>
            <a:pPr lvl="1">
              <a:spcBef>
                <a:spcPct val="30000"/>
              </a:spcBef>
              <a:buFontTx/>
              <a:buNone/>
            </a:pPr>
            <a:endParaRPr lang="en-US" dirty="0"/>
          </a:p>
        </p:txBody>
      </p:sp>
      <p:grpSp>
        <p:nvGrpSpPr>
          <p:cNvPr id="10" name="Gruppieren 13"/>
          <p:cNvGrpSpPr/>
          <p:nvPr/>
        </p:nvGrpSpPr>
        <p:grpSpPr>
          <a:xfrm>
            <a:off x="4114800" y="1295400"/>
            <a:ext cx="2232226" cy="2667000"/>
            <a:chOff x="7274735" y="928670"/>
            <a:chExt cx="2170595" cy="229322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274735" y="928670"/>
              <a:ext cx="2170595" cy="19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hteck 11"/>
            <p:cNvSpPr/>
            <p:nvPr/>
          </p:nvSpPr>
          <p:spPr>
            <a:xfrm>
              <a:off x="7274735" y="2944894"/>
              <a:ext cx="208956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0.1µg/</a:t>
              </a:r>
              <a:r>
                <a:rPr lang="en-US" sz="1200" dirty="0" err="1" smtClean="0"/>
                <a:t>LCd</a:t>
              </a:r>
              <a:endParaRPr lang="en-US" sz="1200" dirty="0" smtClean="0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1075164"/>
            <a:ext cx="2514600" cy="23766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4" name="Gruppieren 24"/>
          <p:cNvGrpSpPr/>
          <p:nvPr/>
        </p:nvGrpSpPr>
        <p:grpSpPr>
          <a:xfrm>
            <a:off x="304800" y="3505200"/>
            <a:ext cx="3810000" cy="2505603"/>
            <a:chOff x="2576735" y="-911696"/>
            <a:chExt cx="3884023" cy="235320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76735" y="-530696"/>
              <a:ext cx="3884023" cy="197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3237135" y="-911696"/>
              <a:ext cx="2278709" cy="36802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更好的线性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marR="0" lvl="1" indent="-285750" algn="l" defTabSz="914400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800600" y="838200"/>
            <a:ext cx="3667170" cy="4320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更强的能量，更好的信噪比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10400" y="4114800"/>
            <a:ext cx="152878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19600" y="4191000"/>
            <a:ext cx="191763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62"/>
          <p:cNvSpPr txBox="1">
            <a:spLocks noChangeArrowheads="1"/>
          </p:cNvSpPr>
          <p:nvPr/>
        </p:nvSpPr>
        <p:spPr bwMode="auto">
          <a:xfrm>
            <a:off x="7467600" y="5410200"/>
            <a:ext cx="59822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003D74"/>
                </a:solidFill>
                <a:latin typeface="Calibri" pitchFamily="34" charset="0"/>
              </a:rPr>
              <a:t>EDL </a:t>
            </a:r>
            <a:endParaRPr lang="en-US" b="1" dirty="0"/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5029200" y="5486400"/>
            <a:ext cx="59822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003D74"/>
                </a:solidFill>
                <a:latin typeface="Calibri" pitchFamily="34" charset="0"/>
              </a:rPr>
              <a:t>HCL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07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latin typeface="Arial Narrow" pitchFamily="34" charset="0"/>
              </a:rPr>
              <a:t>光源</a:t>
            </a:r>
            <a:r>
              <a:rPr lang="de-DE" sz="2000" dirty="0">
                <a:latin typeface="Arial Narrow" pitchFamily="34" charset="0"/>
              </a:rPr>
              <a:t>- HCLs and EDLs ...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1066800"/>
            <a:ext cx="2895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smtClean="0"/>
              <a:t>空心阴极灯</a:t>
            </a:r>
            <a:r>
              <a:rPr lang="de-DE" sz="1600" smtClean="0"/>
              <a:t>HCLs</a:t>
            </a:r>
          </a:p>
          <a:p>
            <a:pPr lvl="1"/>
            <a:r>
              <a:rPr lang="zh-CN" altLang="en-US" sz="1600" smtClean="0"/>
              <a:t>最佳性能</a:t>
            </a:r>
            <a:endParaRPr lang="en-US" altLang="zh-CN" sz="1600" smtClean="0"/>
          </a:p>
          <a:p>
            <a:pPr lvl="1"/>
            <a:r>
              <a:rPr lang="zh-CN" altLang="en-US" sz="1600" smtClean="0"/>
              <a:t>长寿命</a:t>
            </a:r>
            <a:endParaRPr lang="en-US" altLang="zh-CN" sz="1600" smtClean="0"/>
          </a:p>
          <a:p>
            <a:pPr lvl="1"/>
            <a:r>
              <a:rPr lang="zh-CN" altLang="en-US" sz="1600" smtClean="0"/>
              <a:t>自适别</a:t>
            </a:r>
            <a:endParaRPr lang="en-US" altLang="zh-CN" sz="1600" smtClean="0"/>
          </a:p>
          <a:p>
            <a:pPr lvl="1"/>
            <a:r>
              <a:rPr lang="zh-CN" altLang="en-US" sz="1600" smtClean="0"/>
              <a:t>易安装</a:t>
            </a:r>
            <a:endParaRPr lang="en-US" altLang="zh-CN" sz="1600" smtClean="0"/>
          </a:p>
          <a:p>
            <a:pPr lvl="1"/>
            <a:r>
              <a:rPr lang="zh-CN" altLang="en-US" sz="1600" smtClean="0"/>
              <a:t>自准直</a:t>
            </a:r>
            <a:endParaRPr lang="en-US" altLang="zh-CN" sz="1600" smtClean="0"/>
          </a:p>
          <a:p>
            <a:pPr lvl="1"/>
            <a:r>
              <a:rPr lang="zh-CN" altLang="en-US" sz="1600" smtClean="0">
                <a:ea typeface="宋体" pitchFamily="2" charset="-122"/>
              </a:rPr>
              <a:t>严格的出厂测试和质量保证</a:t>
            </a:r>
            <a:endParaRPr lang="en-US" altLang="zh-CN" sz="1600" dirty="0" smtClean="0">
              <a:ea typeface="宋体" pitchFamily="2" charset="-122"/>
            </a:endParaRPr>
          </a:p>
        </p:txBody>
      </p:sp>
      <p:pic>
        <p:nvPicPr>
          <p:cNvPr id="6" name="Picture 4" descr="scl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447800"/>
            <a:ext cx="38481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91200" y="10668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zh-CN" altLang="en-US" sz="1800" dirty="0" smtClean="0"/>
              <a:t>为什么要使用</a:t>
            </a:r>
            <a:r>
              <a:rPr lang="en-US" altLang="zh-CN" sz="1800" dirty="0" smtClean="0"/>
              <a:t>EDL</a:t>
            </a:r>
            <a:r>
              <a:rPr lang="de-DE" sz="1800" dirty="0" smtClean="0"/>
              <a:t>!</a:t>
            </a:r>
            <a:endParaRPr lang="en-US" altLang="zh-CN" sz="1800" dirty="0">
              <a:ea typeface="宋体" pitchFamily="2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43200" y="2362200"/>
            <a:ext cx="23622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zh-CN" altLang="en-US" sz="1600" dirty="0" smtClean="0"/>
              <a:t>无极放电灯</a:t>
            </a:r>
            <a:r>
              <a:rPr lang="de-DE" sz="1600" dirty="0" smtClean="0"/>
              <a:t>EDLs</a:t>
            </a:r>
            <a:endParaRPr lang="de-DE" sz="16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zh-CN" altLang="en-US" sz="1600" dirty="0" smtClean="0"/>
              <a:t>对</a:t>
            </a:r>
            <a:r>
              <a:rPr lang="en-US" altLang="zh-CN" sz="1600" dirty="0" smtClean="0">
                <a:solidFill>
                  <a:srgbClr val="FF0000"/>
                </a:solidFill>
              </a:rPr>
              <a:t>As</a:t>
            </a:r>
            <a:r>
              <a:rPr lang="zh-CN" altLang="en-US" sz="1600" dirty="0" smtClean="0">
                <a:solidFill>
                  <a:srgbClr val="FF0000"/>
                </a:solidFill>
              </a:rPr>
              <a:t>，</a:t>
            </a:r>
            <a:r>
              <a:rPr lang="en-US" altLang="zh-CN" sz="1600" dirty="0" smtClean="0">
                <a:solidFill>
                  <a:srgbClr val="FF0000"/>
                </a:solidFill>
              </a:rPr>
              <a:t>Se</a:t>
            </a:r>
            <a:r>
              <a:rPr lang="zh-CN" altLang="en-US" sz="1600" dirty="0" smtClean="0">
                <a:solidFill>
                  <a:srgbClr val="FF0000"/>
                </a:solidFill>
              </a:rPr>
              <a:t>，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Sb</a:t>
            </a:r>
            <a:r>
              <a:rPr lang="zh-CN" altLang="en-US" sz="1600" dirty="0" smtClean="0"/>
              <a:t>等元素提供更佳的精度和检出限</a:t>
            </a:r>
            <a:endParaRPr lang="de-DE" sz="1600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zh-CN" altLang="en-US" sz="1600" dirty="0" smtClean="0"/>
              <a:t>更长寿命</a:t>
            </a:r>
            <a:endParaRPr lang="de-DE" sz="16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zh-CN" altLang="en-US" sz="1600" dirty="0" smtClean="0"/>
              <a:t>自调整</a:t>
            </a:r>
            <a:endParaRPr lang="en-US" altLang="zh-CN" sz="1600" dirty="0" smtClean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zh-CN" altLang="en-US" sz="1600" dirty="0" smtClean="0"/>
              <a:t>易使用</a:t>
            </a:r>
            <a:endParaRPr lang="de-DE" sz="16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zh-CN" altLang="en-US" sz="1600" dirty="0">
              <a:ea typeface="宋体" pitchFamily="2" charset="-122"/>
            </a:endParaRPr>
          </a:p>
        </p:txBody>
      </p:sp>
      <p:pic>
        <p:nvPicPr>
          <p:cNvPr id="9" name="Picture 7" descr="scl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4114800"/>
            <a:ext cx="2209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cl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914400"/>
            <a:ext cx="22860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3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latin typeface="Arial Narrow" pitchFamily="34" charset="0"/>
              </a:rPr>
              <a:t>THGA Tubes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657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2819400"/>
            <a:ext cx="1828799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1" lang="en-US" altLang="zh-TW" sz="2000" i="1" dirty="0" smtClean="0">
                <a:solidFill>
                  <a:srgbClr val="0501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kumimoji="1" lang="en-US" altLang="zh-TW" sz="2000" i="1" dirty="0">
                <a:solidFill>
                  <a:srgbClr val="0501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</a:t>
            </a:r>
            <a:r>
              <a:rPr kumimoji="1" lang="en-US" altLang="zh-TW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86000" y="2895600"/>
            <a:ext cx="1226618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1" lang="en-US" altLang="zh-TW" sz="2000" i="1" dirty="0">
                <a:solidFill>
                  <a:srgbClr val="0501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 Cap</a:t>
            </a:r>
          </a:p>
        </p:txBody>
      </p:sp>
      <p:pic>
        <p:nvPicPr>
          <p:cNvPr id="50180" name="Picture 4" descr="C:\Documents and Settings\weips\Application Data\Fetion\temp\e505197b2cee9ce3e12085ac2d36c7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066800"/>
            <a:ext cx="4905375" cy="32004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14884" y="4536281"/>
            <a:ext cx="4162425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zh-TW" altLang="en-US" sz="1800" b="1" dirty="0">
                <a:solidFill>
                  <a:schemeClr val="tx1"/>
                </a:solidFill>
                <a:latin typeface="Times New Roman" pitchFamily="18" charset="0"/>
              </a:rPr>
              <a:t>* </a:t>
            </a:r>
            <a:r>
              <a:rPr kumimoji="1" lang="en-US" altLang="zh-TW" sz="1800" b="1" dirty="0">
                <a:solidFill>
                  <a:schemeClr val="tx1"/>
                </a:solidFill>
                <a:latin typeface="Times New Roman" pitchFamily="18" charset="0"/>
              </a:rPr>
              <a:t>with Matrix Modifier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2651" y="4999846"/>
            <a:ext cx="8229600" cy="12485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 err="1" smtClean="0"/>
              <a:t>Tl</a:t>
            </a:r>
            <a:r>
              <a:rPr lang="en-US" sz="1800" b="1" u="sng" dirty="0" smtClean="0"/>
              <a:t> Performance Checks</a:t>
            </a:r>
            <a:r>
              <a:rPr lang="en-US" sz="1800" b="1" u="sng" dirty="0" smtClean="0">
                <a:sym typeface="Wingdings" panose="05000000000000000000" pitchFamily="2" charset="2"/>
              </a:rPr>
              <a:t>: </a:t>
            </a:r>
            <a:r>
              <a:rPr lang="en-US" sz="1800" dirty="0" smtClean="0">
                <a:sym typeface="Wingdings" panose="05000000000000000000" pitchFamily="2" charset="2"/>
              </a:rPr>
              <a:t>(sample volume 20µL)</a:t>
            </a:r>
            <a:endParaRPr lang="en-US" sz="1800" dirty="0" smtClean="0"/>
          </a:p>
          <a:p>
            <a:pPr lvl="1"/>
            <a:r>
              <a:rPr lang="en-US" sz="1600" dirty="0" smtClean="0"/>
              <a:t>Characteristic Mass: Typical .. 53 </a:t>
            </a:r>
            <a:r>
              <a:rPr lang="en-US" sz="1600" dirty="0" err="1" smtClean="0"/>
              <a:t>pg</a:t>
            </a:r>
            <a:r>
              <a:rPr lang="en-US" sz="1600" dirty="0" smtClean="0"/>
              <a:t>/0.0044 A-s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characteristic mass when using tubes with end caps </a:t>
            </a:r>
            <a:r>
              <a:rPr lang="en-US" dirty="0" smtClean="0"/>
              <a:t>is 32 </a:t>
            </a:r>
            <a:r>
              <a:rPr lang="en-US" dirty="0" err="1"/>
              <a:t>pg</a:t>
            </a:r>
            <a:r>
              <a:rPr lang="en-US" dirty="0"/>
              <a:t>/0.0044 A-s.</a:t>
            </a:r>
            <a:endParaRPr lang="en-US" sz="4400" dirty="0" smtClean="0"/>
          </a:p>
          <a:p>
            <a:pPr marL="0" indent="0">
              <a:buFontTx/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618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利用石墨炉炉内富集功能，进一步提高测定灵敏度</a:t>
            </a:r>
            <a:endParaRPr lang="en-US" altLang="zh-CN" dirty="0" smtClean="0"/>
          </a:p>
          <a:p>
            <a:r>
              <a:rPr lang="en-US" altLang="zh-CN" dirty="0" smtClean="0"/>
              <a:t>5ppb </a:t>
            </a:r>
            <a:r>
              <a:rPr lang="en-US" altLang="zh-CN" dirty="0" err="1" smtClean="0"/>
              <a:t>Tl</a:t>
            </a:r>
            <a:r>
              <a:rPr lang="zh-CN" altLang="en-US" dirty="0" smtClean="0"/>
              <a:t>标准曲线</a:t>
            </a:r>
            <a:endParaRPr lang="en-US" altLang="zh-CN" dirty="0" smtClean="0"/>
          </a:p>
          <a:p>
            <a:r>
              <a:rPr lang="en-US" altLang="zh-CN" dirty="0" smtClean="0"/>
              <a:t>5ppb </a:t>
            </a:r>
            <a:r>
              <a:rPr lang="en-US" altLang="zh-CN" dirty="0" err="1" smtClean="0"/>
              <a:t>Tl</a:t>
            </a:r>
            <a:r>
              <a:rPr lang="zh-CN" altLang="en-US" dirty="0" smtClean="0"/>
              <a:t>经分离富集后工作曲线</a:t>
            </a:r>
            <a:endParaRPr lang="en-US" altLang="zh-CN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latin typeface="Arial Narrow" pitchFamily="34" charset="0"/>
              </a:rPr>
              <a:t>标准曲线</a:t>
            </a:r>
            <a:r>
              <a:rPr lang="en-US" altLang="zh-CN" sz="2400" dirty="0" smtClean="0">
                <a:latin typeface="Arial Narrow" pitchFamily="34" charset="0"/>
              </a:rPr>
              <a:t>/</a:t>
            </a:r>
            <a:r>
              <a:rPr lang="zh-CN" altLang="en-US" sz="2400" dirty="0" smtClean="0">
                <a:latin typeface="Arial Narrow" pitchFamily="34" charset="0"/>
              </a:rPr>
              <a:t>工作曲线</a:t>
            </a:r>
            <a:endParaRPr lang="en-US" sz="2400" dirty="0">
              <a:latin typeface="Arial Narrow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714156"/>
              </p:ext>
            </p:extLst>
          </p:nvPr>
        </p:nvGraphicFramePr>
        <p:xfrm>
          <a:off x="4405745" y="1676400"/>
          <a:ext cx="472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28571" r="47012" b="19445"/>
          <a:stretch/>
        </p:blipFill>
        <p:spPr bwMode="auto">
          <a:xfrm>
            <a:off x="381000" y="2286000"/>
            <a:ext cx="4056924" cy="261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5410200"/>
            <a:ext cx="8229600" cy="94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标准曲线与工作曲线斜率差异很小</a:t>
            </a:r>
            <a:endParaRPr lang="en-US" altLang="zh-CN" dirty="0" smtClean="0"/>
          </a:p>
          <a:p>
            <a:r>
              <a:rPr lang="zh-CN" altLang="en-US" dirty="0" smtClean="0"/>
              <a:t>实际</a:t>
            </a:r>
            <a:r>
              <a:rPr lang="zh-CN" altLang="en-US" dirty="0"/>
              <a:t>工作中采用工作曲线</a:t>
            </a:r>
            <a:r>
              <a:rPr lang="zh-CN" altLang="en-US" dirty="0" smtClean="0"/>
              <a:t>法</a:t>
            </a:r>
            <a:r>
              <a:rPr lang="zh-CN" altLang="en-US" dirty="0"/>
              <a:t>更有利于</a:t>
            </a:r>
            <a:r>
              <a:rPr lang="zh-CN" altLang="en-US" dirty="0" smtClean="0"/>
              <a:t>消除</a:t>
            </a:r>
            <a:r>
              <a:rPr lang="zh-CN" altLang="en-US" dirty="0"/>
              <a:t>操作过程中产生的</a:t>
            </a:r>
            <a:r>
              <a:rPr lang="zh-CN" altLang="en-US" dirty="0" smtClean="0"/>
              <a:t>误差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样品</a:t>
            </a:r>
            <a:r>
              <a:rPr lang="en-US" altLang="zh-CN" dirty="0" smtClean="0"/>
              <a:t>45mL</a:t>
            </a:r>
          </a:p>
          <a:p>
            <a:r>
              <a:rPr lang="zh-CN" altLang="en-US" dirty="0" smtClean="0"/>
              <a:t>洗脱体积</a:t>
            </a:r>
            <a:r>
              <a:rPr lang="en-US" altLang="zh-CN" dirty="0" smtClean="0"/>
              <a:t>1mL</a:t>
            </a:r>
          </a:p>
          <a:p>
            <a:r>
              <a:rPr lang="zh-CN" altLang="en-US" dirty="0" smtClean="0"/>
              <a:t>所需时间</a:t>
            </a:r>
            <a:r>
              <a:rPr lang="en-US" altLang="zh-CN" dirty="0" smtClean="0"/>
              <a:t>25min</a:t>
            </a:r>
          </a:p>
          <a:p>
            <a:r>
              <a:rPr lang="zh-CN" altLang="en-US" dirty="0"/>
              <a:t>加</a:t>
            </a:r>
            <a:r>
              <a:rPr lang="zh-CN" altLang="en-US" dirty="0" smtClean="0"/>
              <a:t>标浓度</a:t>
            </a:r>
            <a:r>
              <a:rPr lang="en-US" altLang="zh-CN" dirty="0" smtClean="0"/>
              <a:t>0.044µg/L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latin typeface="Arial Narrow" pitchFamily="34" charset="0"/>
              </a:rPr>
              <a:t>样品分析</a:t>
            </a:r>
            <a:endParaRPr lang="en-US" sz="2400" dirty="0">
              <a:latin typeface="Arial Narrow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77047"/>
              </p:ext>
            </p:extLst>
          </p:nvPr>
        </p:nvGraphicFramePr>
        <p:xfrm>
          <a:off x="228600" y="2743200"/>
          <a:ext cx="4419600" cy="299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85800"/>
                <a:gridCol w="899360"/>
                <a:gridCol w="929440"/>
              </a:tblGrid>
              <a:tr h="3754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effectLst/>
                        </a:rPr>
                        <a:t>S</a:t>
                      </a:r>
                      <a:r>
                        <a:rPr lang="en-US" sz="1600" u="none" strike="noStrike" dirty="0" smtClean="0">
                          <a:effectLst/>
                        </a:rPr>
                        <a:t>ample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GFAA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Result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(µg/L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Recovery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ICP-MS</a:t>
                      </a:r>
                    </a:p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altLang="zh-CN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esult</a:t>
                      </a:r>
                    </a:p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(µg/L)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544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内蒙古地下水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87.8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544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福建省某地自来水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93.2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544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广东省某地自来水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0.0224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94.9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544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江西省某地自来水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81.8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544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上海自来水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87.7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54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0.1ppb </a:t>
                      </a:r>
                      <a:r>
                        <a:rPr lang="en-US" altLang="zh-CN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4800600" y="3886200"/>
            <a:ext cx="3810000" cy="2057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样品</a:t>
            </a:r>
            <a:r>
              <a:rPr lang="zh-CN" altLang="en-US" sz="1400" dirty="0" smtClean="0"/>
              <a:t>回收率范围</a:t>
            </a:r>
            <a:r>
              <a:rPr lang="en-US" altLang="zh-CN" sz="1400" dirty="0" smtClean="0"/>
              <a:t>81.8</a:t>
            </a:r>
            <a:r>
              <a:rPr lang="en-US" altLang="zh-CN" sz="1400" dirty="0"/>
              <a:t>%---93.2</a:t>
            </a:r>
            <a:r>
              <a:rPr lang="en-US" altLang="zh-CN" sz="1400" dirty="0" smtClean="0"/>
              <a:t>%</a:t>
            </a:r>
            <a:endParaRPr lang="en-US" altLang="zh-CN" sz="1400" dirty="0"/>
          </a:p>
          <a:p>
            <a:r>
              <a:rPr lang="zh-CN" altLang="en-US" sz="1400" dirty="0" smtClean="0"/>
              <a:t>广东</a:t>
            </a:r>
            <a:r>
              <a:rPr lang="zh-CN" altLang="en-US" sz="1400" dirty="0"/>
              <a:t>某地自来水</a:t>
            </a:r>
            <a:r>
              <a:rPr lang="en-US" altLang="zh-CN" sz="1400" dirty="0"/>
              <a:t>45ml</a:t>
            </a:r>
            <a:r>
              <a:rPr lang="zh-CN" altLang="en-US" sz="1400" dirty="0"/>
              <a:t>中含有约</a:t>
            </a:r>
            <a:r>
              <a:rPr lang="en-US" altLang="zh-CN" sz="1400" dirty="0"/>
              <a:t>1ngTl</a:t>
            </a:r>
            <a:r>
              <a:rPr lang="zh-CN" altLang="en-US" sz="1400" dirty="0"/>
              <a:t>，虽然每升水</a:t>
            </a:r>
            <a:r>
              <a:rPr lang="en-US" altLang="zh-CN" sz="1400" dirty="0" err="1"/>
              <a:t>Tl</a:t>
            </a:r>
            <a:r>
              <a:rPr lang="zh-CN" altLang="en-US" sz="1400" dirty="0"/>
              <a:t>的含量（</a:t>
            </a:r>
            <a:r>
              <a:rPr lang="en-US" altLang="zh-CN" sz="1400" dirty="0"/>
              <a:t>0.022µg/L</a:t>
            </a:r>
            <a:r>
              <a:rPr lang="zh-CN" altLang="en-US" sz="1400" dirty="0"/>
              <a:t>）远低于</a:t>
            </a:r>
            <a:r>
              <a:rPr lang="en-US" altLang="zh-CN" sz="1400" dirty="0" smtClean="0"/>
              <a:t>0.1µg/L</a:t>
            </a:r>
            <a:r>
              <a:rPr lang="zh-CN" altLang="en-US" sz="1400" dirty="0" smtClean="0"/>
              <a:t>的</a:t>
            </a:r>
            <a:r>
              <a:rPr lang="zh-CN" altLang="en-US" sz="1400" dirty="0"/>
              <a:t>限量，但用本方法容易</a:t>
            </a:r>
            <a:r>
              <a:rPr lang="zh-CN" altLang="en-US" sz="1400" dirty="0" smtClean="0"/>
              <a:t>监控</a:t>
            </a:r>
            <a:endParaRPr lang="en-US" altLang="zh-CN" sz="1400" dirty="0" smtClean="0"/>
          </a:p>
          <a:p>
            <a:r>
              <a:rPr lang="zh-CN" altLang="en-US" sz="1400" dirty="0" smtClean="0"/>
              <a:t>通过</a:t>
            </a:r>
            <a:r>
              <a:rPr lang="en-US" altLang="zh-CN" sz="1400" dirty="0" smtClean="0"/>
              <a:t>ICP-MS</a:t>
            </a:r>
            <a:r>
              <a:rPr lang="zh-CN" altLang="en-US" sz="1400" dirty="0" smtClean="0"/>
              <a:t>检测结果验证，两种方法分析结果一致</a:t>
            </a:r>
            <a:endParaRPr lang="en-US" altLang="zh-CN" sz="1400" dirty="0" smtClean="0"/>
          </a:p>
          <a:p>
            <a:r>
              <a:rPr lang="zh-CN" altLang="en-US" sz="1400" dirty="0" smtClean="0"/>
              <a:t>该</a:t>
            </a:r>
            <a:r>
              <a:rPr lang="zh-CN" altLang="en-US" sz="1400" dirty="0"/>
              <a:t>方法具有高效快速检测水中痕量</a:t>
            </a:r>
            <a:r>
              <a:rPr lang="en-US" altLang="zh-CN" sz="1400" dirty="0" err="1"/>
              <a:t>Tl</a:t>
            </a:r>
            <a:r>
              <a:rPr lang="zh-CN" altLang="en-US" sz="1400" dirty="0"/>
              <a:t>的能力，同时也为其它样品中</a:t>
            </a:r>
            <a:r>
              <a:rPr lang="en-US" altLang="zh-CN" sz="1400" dirty="0" err="1"/>
              <a:t>Tl</a:t>
            </a:r>
            <a:r>
              <a:rPr lang="zh-CN" altLang="en-US" sz="1400" dirty="0"/>
              <a:t>的测定提供了一</a:t>
            </a:r>
            <a:r>
              <a:rPr lang="zh-CN" altLang="en-US" sz="1400" dirty="0" smtClean="0"/>
              <a:t>个可行的</a:t>
            </a:r>
            <a:r>
              <a:rPr lang="zh-CN" altLang="en-US" sz="1400" dirty="0"/>
              <a:t>新</a:t>
            </a:r>
            <a:r>
              <a:rPr lang="zh-CN" altLang="en-US" sz="1400" dirty="0" smtClean="0"/>
              <a:t>方法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1379" t="11173" b="3862"/>
          <a:stretch/>
        </p:blipFill>
        <p:spPr bwMode="auto">
          <a:xfrm>
            <a:off x="4953000" y="782471"/>
            <a:ext cx="3657600" cy="296042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References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sz="1900" dirty="0"/>
              <a:t>GB 5749-2006 《</a:t>
            </a:r>
            <a:r>
              <a:rPr lang="zh-CN" altLang="en-US" sz="1900" dirty="0"/>
              <a:t>生活饮用水卫生标准</a:t>
            </a:r>
            <a:r>
              <a:rPr lang="en-US" altLang="zh-CN" sz="1900" dirty="0"/>
              <a:t>》</a:t>
            </a:r>
            <a:endParaRPr lang="en-US" sz="1900" dirty="0"/>
          </a:p>
          <a:p>
            <a:r>
              <a:rPr lang="en-US" altLang="zh-CN" sz="1900" dirty="0"/>
              <a:t>GB 5750.6-2006 </a:t>
            </a:r>
            <a:r>
              <a:rPr lang="en-US" altLang="zh-CN" sz="1900" dirty="0" smtClean="0"/>
              <a:t>《</a:t>
            </a:r>
            <a:r>
              <a:rPr lang="zh-CN" altLang="en-US" sz="1900" dirty="0" smtClean="0"/>
              <a:t>生活</a:t>
            </a:r>
            <a:r>
              <a:rPr lang="zh-CN" altLang="en-US" sz="1900" dirty="0"/>
              <a:t>饮用水标准检验方法 金属</a:t>
            </a:r>
            <a:r>
              <a:rPr lang="zh-CN" altLang="en-US" sz="1900" dirty="0" smtClean="0"/>
              <a:t>指标</a:t>
            </a:r>
            <a:r>
              <a:rPr lang="en-US" altLang="zh-CN" sz="1900" dirty="0" smtClean="0"/>
              <a:t>》</a:t>
            </a:r>
          </a:p>
          <a:p>
            <a:r>
              <a:rPr lang="en-US" altLang="zh-CN" sz="1900" dirty="0" smtClean="0"/>
              <a:t>U.S. EPA </a:t>
            </a:r>
            <a:r>
              <a:rPr lang="en-US" sz="1900" dirty="0" smtClean="0"/>
              <a:t>National </a:t>
            </a:r>
            <a:r>
              <a:rPr lang="en-US" sz="1900" dirty="0"/>
              <a:t>Primary Drinking Water Regulations</a:t>
            </a:r>
            <a:endParaRPr lang="en-US" altLang="zh-CN" sz="1900" dirty="0"/>
          </a:p>
          <a:p>
            <a:r>
              <a:rPr lang="en-US" sz="1900" dirty="0" smtClean="0"/>
              <a:t>U.S. EPA method 200.9–”DETERMINATION </a:t>
            </a:r>
            <a:r>
              <a:rPr lang="en-US" sz="1900" dirty="0"/>
              <a:t>OF TRACE ELEMENTS BY STABILIZED </a:t>
            </a:r>
            <a:r>
              <a:rPr lang="en-US" sz="1900" dirty="0" smtClean="0"/>
              <a:t>TEMPERATURE GRAPHITE </a:t>
            </a:r>
            <a:r>
              <a:rPr lang="en-US" sz="1900" dirty="0"/>
              <a:t>FURNACE ATOMIC </a:t>
            </a:r>
            <a:r>
              <a:rPr lang="en-US" sz="1900" dirty="0" smtClean="0"/>
              <a:t>ABSORPTION”</a:t>
            </a:r>
          </a:p>
          <a:p>
            <a:r>
              <a:rPr lang="zh-CN" altLang="en-US" sz="1900" dirty="0"/>
              <a:t>龚治湘，宋金如</a:t>
            </a:r>
            <a:r>
              <a:rPr lang="en-US" altLang="zh-CN" sz="1900" dirty="0"/>
              <a:t>.</a:t>
            </a:r>
            <a:r>
              <a:rPr lang="zh-CN" altLang="en-US" sz="1900" b="1" dirty="0"/>
              <a:t> </a:t>
            </a:r>
            <a:r>
              <a:rPr lang="zh-CN" altLang="en-US" sz="1900" dirty="0"/>
              <a:t>减压微色谱柱在矿石分析中的应用研究：</a:t>
            </a:r>
            <a:r>
              <a:rPr lang="en-US" altLang="zh-CN" sz="1900" dirty="0"/>
              <a:t>P350</a:t>
            </a:r>
            <a:r>
              <a:rPr lang="zh-CN" altLang="en-US" sz="1900" dirty="0"/>
              <a:t>萃淋树脂分离光度法测定</a:t>
            </a:r>
            <a:r>
              <a:rPr lang="en-US" altLang="zh-CN" sz="1900" dirty="0"/>
              <a:t>…</a:t>
            </a:r>
            <a:r>
              <a:rPr lang="zh-CN" altLang="en-US" sz="1900" dirty="0"/>
              <a:t>岩矿测试，</a:t>
            </a:r>
            <a:r>
              <a:rPr lang="en-US" altLang="zh-CN" sz="1900" dirty="0" smtClean="0"/>
              <a:t>1993.12(3)</a:t>
            </a:r>
            <a:r>
              <a:rPr lang="zh-CN" altLang="en-US" sz="1900" dirty="0" smtClean="0"/>
              <a:t>：</a:t>
            </a:r>
            <a:r>
              <a:rPr lang="en-US" altLang="zh-CN" sz="1900" dirty="0"/>
              <a:t>189-193</a:t>
            </a:r>
          </a:p>
          <a:p>
            <a:r>
              <a:rPr lang="zh-CN" altLang="en-US" sz="1900" dirty="0"/>
              <a:t>龚治湘，宋金如</a:t>
            </a:r>
            <a:r>
              <a:rPr lang="en-US" altLang="zh-CN" sz="1900" dirty="0"/>
              <a:t>.</a:t>
            </a:r>
            <a:r>
              <a:rPr lang="zh-CN" altLang="en-US" sz="1900" b="1" dirty="0"/>
              <a:t> </a:t>
            </a:r>
            <a:r>
              <a:rPr lang="en-US" altLang="zh-CN" sz="1900" dirty="0"/>
              <a:t>P350</a:t>
            </a:r>
            <a:r>
              <a:rPr lang="zh-CN" altLang="en-US" sz="1900" dirty="0"/>
              <a:t>微孔快速色谱柱分离富集铀的性能研究</a:t>
            </a:r>
            <a:r>
              <a:rPr lang="en-US" altLang="zh-CN" sz="1900" dirty="0"/>
              <a:t>[J]. </a:t>
            </a:r>
            <a:r>
              <a:rPr lang="zh-CN" altLang="en-US" sz="1900" dirty="0"/>
              <a:t>高等学校化学学报，</a:t>
            </a:r>
            <a:r>
              <a:rPr lang="en-US" altLang="zh-CN" sz="1900" dirty="0" smtClean="0"/>
              <a:t>1994.15(8)</a:t>
            </a:r>
            <a:r>
              <a:rPr lang="zh-CN" altLang="en-US" sz="1900" dirty="0" smtClean="0"/>
              <a:t>：</a:t>
            </a:r>
            <a:r>
              <a:rPr lang="en-US" altLang="zh-CN" sz="1900" dirty="0"/>
              <a:t>1128-1131</a:t>
            </a:r>
          </a:p>
          <a:p>
            <a:r>
              <a:rPr lang="zh-CN" altLang="en-US" sz="1900" dirty="0"/>
              <a:t>龚治湘，丁文捷</a:t>
            </a:r>
            <a:r>
              <a:rPr lang="en-US" altLang="zh-CN" sz="1900" dirty="0"/>
              <a:t>. CL—7402</a:t>
            </a:r>
            <a:r>
              <a:rPr lang="zh-CN" altLang="en-US" sz="1900" dirty="0"/>
              <a:t>树脂萃取色谱法分离富集钯的研究</a:t>
            </a:r>
            <a:r>
              <a:rPr lang="en-US" altLang="zh-CN" sz="1900" dirty="0"/>
              <a:t>[J]. </a:t>
            </a:r>
            <a:r>
              <a:rPr lang="zh-CN" altLang="en-US" sz="1900" dirty="0"/>
              <a:t>华东地质学院学报，</a:t>
            </a:r>
            <a:r>
              <a:rPr lang="en-US" altLang="zh-CN" sz="1900" dirty="0" smtClean="0"/>
              <a:t>1996.19(2)</a:t>
            </a:r>
            <a:r>
              <a:rPr lang="zh-CN" altLang="en-US" sz="1900" dirty="0" smtClean="0"/>
              <a:t>：</a:t>
            </a:r>
            <a:r>
              <a:rPr lang="en-US" altLang="zh-CN" sz="1900" dirty="0"/>
              <a:t>178-182</a:t>
            </a:r>
          </a:p>
          <a:p>
            <a:r>
              <a:rPr lang="zh-CN" altLang="en-US" sz="1900" dirty="0"/>
              <a:t>龚治湘，宋金如</a:t>
            </a:r>
            <a:r>
              <a:rPr lang="en-US" altLang="zh-CN" sz="1900" dirty="0"/>
              <a:t>. </a:t>
            </a:r>
            <a:r>
              <a:rPr lang="zh-CN" altLang="en-US" sz="1900" dirty="0"/>
              <a:t>磷酸三丁酯减压微色谱柱分离锡的研究和应用</a:t>
            </a:r>
            <a:r>
              <a:rPr lang="en-US" altLang="zh-CN" sz="1900" dirty="0"/>
              <a:t>[J]. </a:t>
            </a:r>
            <a:r>
              <a:rPr lang="zh-CN" altLang="en-US" sz="1900" dirty="0"/>
              <a:t>岩矿测试，</a:t>
            </a:r>
            <a:r>
              <a:rPr lang="en-US" altLang="zh-CN" sz="1900" dirty="0" smtClean="0"/>
              <a:t>1996.15(3)</a:t>
            </a:r>
            <a:r>
              <a:rPr lang="zh-CN" altLang="en-US" sz="1900" dirty="0" smtClean="0"/>
              <a:t>：</a:t>
            </a:r>
            <a:r>
              <a:rPr lang="en-US" altLang="zh-CN" sz="1900" dirty="0"/>
              <a:t>198-202</a:t>
            </a:r>
          </a:p>
          <a:p>
            <a:r>
              <a:rPr lang="zh-CN" altLang="en-US" sz="1900" dirty="0"/>
              <a:t>龚治湘</a:t>
            </a:r>
            <a:r>
              <a:rPr lang="en-US" altLang="zh-CN" sz="1900" dirty="0"/>
              <a:t>. TBP</a:t>
            </a:r>
            <a:r>
              <a:rPr lang="zh-CN" altLang="en-US" sz="1900" dirty="0"/>
              <a:t>萃淋树脂吸附钪的性能研究及应用</a:t>
            </a:r>
            <a:r>
              <a:rPr lang="en-US" altLang="zh-CN" sz="1900" dirty="0"/>
              <a:t>[J].  </a:t>
            </a:r>
            <a:r>
              <a:rPr lang="zh-CN" altLang="en-US" sz="1900" dirty="0"/>
              <a:t>离子交换与吸附，</a:t>
            </a:r>
            <a:r>
              <a:rPr lang="en-US" altLang="zh-CN" sz="1900" dirty="0"/>
              <a:t>1998. 14(3)</a:t>
            </a:r>
            <a:r>
              <a:rPr lang="zh-CN" altLang="en-US" sz="1900" dirty="0"/>
              <a:t>：</a:t>
            </a:r>
            <a:r>
              <a:rPr lang="en-US" altLang="zh-CN" sz="1900" dirty="0" smtClean="0"/>
              <a:t>197-203</a:t>
            </a:r>
            <a:endParaRPr lang="en-US" sz="1900" dirty="0"/>
          </a:p>
          <a:p>
            <a:r>
              <a:rPr lang="zh-CN" altLang="en-US" sz="1900" dirty="0" smtClean="0"/>
              <a:t>宋金如．</a:t>
            </a:r>
            <a:r>
              <a:rPr lang="zh-CN" altLang="en-US" sz="1900" dirty="0"/>
              <a:t>铀矿石的化学分析</a:t>
            </a:r>
            <a:r>
              <a:rPr lang="en-US" altLang="zh-CN" sz="1900" dirty="0"/>
              <a:t>[M]</a:t>
            </a:r>
            <a:r>
              <a:rPr lang="zh-CN" altLang="en-US" sz="1900" dirty="0"/>
              <a:t>．北京：原子能出版社，</a:t>
            </a:r>
            <a:r>
              <a:rPr lang="en-US" altLang="zh-CN" sz="1900" dirty="0"/>
              <a:t>2006</a:t>
            </a:r>
            <a:r>
              <a:rPr lang="zh-CN" altLang="en-US" sz="1900" dirty="0"/>
              <a:t>．</a:t>
            </a:r>
            <a:endParaRPr lang="en-US" altLang="zh-CN" sz="1900" dirty="0"/>
          </a:p>
          <a:p>
            <a:r>
              <a:rPr lang="zh-CN" altLang="en-US" sz="1900" dirty="0"/>
              <a:t>罗明</a:t>
            </a:r>
            <a:r>
              <a:rPr lang="zh-CN" altLang="en-US" sz="1900" dirty="0" smtClean="0"/>
              <a:t>标，李伯平，龚治湘</a:t>
            </a:r>
            <a:r>
              <a:rPr lang="en-US" altLang="zh-CN" sz="1900" dirty="0" smtClean="0"/>
              <a:t>. </a:t>
            </a:r>
            <a:r>
              <a:rPr lang="zh-CN" altLang="en-US" sz="1900" dirty="0" smtClean="0"/>
              <a:t>铀</a:t>
            </a:r>
            <a:r>
              <a:rPr lang="en-US" altLang="zh-CN" sz="1900" dirty="0"/>
              <a:t>(Ⅵ)</a:t>
            </a:r>
            <a:r>
              <a:rPr lang="zh-CN" altLang="en-US" sz="1900" dirty="0"/>
              <a:t>分析中的分离富集</a:t>
            </a:r>
            <a:r>
              <a:rPr lang="zh-CN" altLang="en-US" sz="1900" dirty="0" smtClean="0"/>
              <a:t>技术</a:t>
            </a:r>
            <a:r>
              <a:rPr lang="en-US" altLang="zh-CN" sz="1900" dirty="0" smtClean="0"/>
              <a:t>[J]. </a:t>
            </a:r>
            <a:r>
              <a:rPr lang="zh-CN" altLang="en-US" sz="1900" dirty="0" smtClean="0"/>
              <a:t>铀矿地质</a:t>
            </a:r>
            <a:r>
              <a:rPr lang="en-US" altLang="zh-CN" sz="1900" dirty="0" smtClean="0"/>
              <a:t>, 2008. 24(1)</a:t>
            </a:r>
            <a:r>
              <a:rPr lang="zh-CN" altLang="en-US" sz="1900" dirty="0" smtClean="0"/>
              <a:t>：</a:t>
            </a:r>
            <a:r>
              <a:rPr lang="en-US" altLang="zh-CN" sz="1900" dirty="0" smtClean="0"/>
              <a:t>57-62</a:t>
            </a:r>
          </a:p>
          <a:p>
            <a:endParaRPr lang="en-US" altLang="zh-CN" b="1" dirty="0"/>
          </a:p>
          <a:p>
            <a:endParaRPr lang="en-US" altLang="zh-CN" dirty="0" smtClean="0"/>
          </a:p>
          <a:p>
            <a:endParaRPr lang="zh-CN" altLang="en-US" b="1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铊是一种剧毒金属元素，毒性高于铅和汞；</a:t>
            </a:r>
            <a:endParaRPr lang="en-US" altLang="zh-CN" dirty="0" smtClean="0"/>
          </a:p>
          <a:p>
            <a:r>
              <a:rPr lang="zh-CN" altLang="en-US" dirty="0"/>
              <a:t>铊可在有机体内积蓄数年，主要通过饮水、食物从消化道进入人体被吸收；也由呼吸道吸入含铊粉尘或蒸汽状化合物或经皮肤接触而被</a:t>
            </a:r>
            <a:r>
              <a:rPr lang="zh-CN" altLang="en-US" dirty="0" smtClean="0"/>
              <a:t>吸收，造成</a:t>
            </a:r>
            <a:r>
              <a:rPr lang="zh-CN" altLang="en-US" dirty="0"/>
              <a:t>慢性</a:t>
            </a:r>
            <a:r>
              <a:rPr lang="zh-CN" altLang="en-US" dirty="0" smtClean="0"/>
              <a:t>中毒；</a:t>
            </a:r>
            <a:endParaRPr lang="en-US" altLang="zh-CN" dirty="0" smtClean="0"/>
          </a:p>
          <a:p>
            <a:r>
              <a:rPr lang="zh-CN" altLang="en-US" dirty="0" smtClean="0"/>
              <a:t>以微量存在</a:t>
            </a:r>
            <a:r>
              <a:rPr lang="zh-CN" altLang="en-US" dirty="0"/>
              <a:t>于锌、铁的硫化物矿</a:t>
            </a:r>
            <a:r>
              <a:rPr lang="zh-CN" altLang="en-US" dirty="0" smtClean="0"/>
              <a:t>中，是光电子工业重要原料，广泛应用于国防、航天、电子、通讯、卫生等重要领域；</a:t>
            </a:r>
            <a:endParaRPr lang="en-US" altLang="zh-CN" dirty="0" smtClean="0"/>
          </a:p>
          <a:p>
            <a:r>
              <a:rPr lang="zh-CN" altLang="en-US" dirty="0" smtClean="0"/>
              <a:t>随着</a:t>
            </a:r>
            <a:r>
              <a:rPr lang="en-US" altLang="zh-CN" dirty="0" err="1" smtClean="0"/>
              <a:t>Tl</a:t>
            </a:r>
            <a:r>
              <a:rPr lang="zh-CN" altLang="en-US" dirty="0" smtClean="0"/>
              <a:t>矿产资源的开发利用，带来土壤污染、水污染、人畜慢性</a:t>
            </a:r>
            <a:r>
              <a:rPr lang="en-US" altLang="zh-CN" dirty="0" err="1" smtClean="0"/>
              <a:t>Tl</a:t>
            </a:r>
            <a:r>
              <a:rPr lang="zh-CN" altLang="en-US" dirty="0" smtClean="0"/>
              <a:t>中毒等一系列环境污染问题</a:t>
            </a:r>
            <a:endParaRPr lang="en-US" altLang="zh-CN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Introduction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2333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weips\appdata\roaming\360se6\USERDA~1\Temp\BU007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3543300" cy="23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0500" y="6589713"/>
            <a:ext cx="287338" cy="136525"/>
          </a:xfrm>
          <a:noFill/>
        </p:spPr>
        <p:txBody>
          <a:bodyPr/>
          <a:lstStyle/>
          <a:p>
            <a:pPr defTabSz="912813"/>
            <a:fld id="{8974E870-5DF8-433A-9CAE-0DC5D4B0A329}" type="slidenum">
              <a:rPr lang="en-US" smtClean="0">
                <a:latin typeface="Arial Narrow" pitchFamily="34" charset="0"/>
                <a:ea typeface="MS PGothic" pitchFamily="34" charset="-128"/>
              </a:rPr>
              <a:pPr defTabSz="912813"/>
              <a:t>20</a:t>
            </a:fld>
            <a:endParaRPr lang="en-US" smtClean="0"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6" name="Picture 5" descr="child strawber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2362200"/>
            <a:ext cx="425767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rawl in gras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unse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kiw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495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ic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0"/>
            <a:ext cx="37338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x ray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962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aby Fee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1600200"/>
            <a:ext cx="19812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vile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5105400"/>
            <a:ext cx="320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33525" y="3009900"/>
            <a:ext cx="5667375" cy="1114425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912813" eaLnBrk="0" hangingPunct="0"/>
            <a:endParaRPr lang="en-US"/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1457325" y="2828925"/>
            <a:ext cx="57642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8000" i="1" dirty="0">
                <a:solidFill>
                  <a:schemeClr val="bg1"/>
                </a:solidFill>
                <a:latin typeface="Calisto MT" pitchFamily="18" charset="0"/>
              </a:rPr>
              <a:t>For the Better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4419600"/>
            <a:ext cx="2757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谢谢</a:t>
            </a:r>
            <a:endParaRPr lang="en-US" sz="9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1381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6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u="sng" dirty="0"/>
              <a:t>GB 5749-2006 《</a:t>
            </a:r>
            <a:r>
              <a:rPr lang="zh-CN" altLang="en-US" b="1" u="sng" dirty="0"/>
              <a:t>生活饮用水卫生标准</a:t>
            </a:r>
            <a:r>
              <a:rPr lang="en-US" altLang="zh-CN" b="1" u="sng" dirty="0"/>
              <a:t>》</a:t>
            </a:r>
            <a:endParaRPr lang="en-US" b="1" u="sng" dirty="0"/>
          </a:p>
          <a:p>
            <a:r>
              <a:rPr lang="zh-CN" altLang="en-US" dirty="0" smtClean="0"/>
              <a:t>自</a:t>
            </a:r>
            <a:r>
              <a:rPr lang="en-US" altLang="zh-CN" dirty="0"/>
              <a:t>2007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日起实施，相比</a:t>
            </a:r>
            <a:r>
              <a:rPr lang="en-US" altLang="zh-CN" dirty="0"/>
              <a:t>GB5749-85</a:t>
            </a:r>
            <a:r>
              <a:rPr lang="zh-CN" altLang="en-US" dirty="0"/>
              <a:t>老版本的标准更严格，</a:t>
            </a:r>
            <a:r>
              <a:rPr lang="zh-CN" altLang="en-US" dirty="0" smtClean="0"/>
              <a:t>指标</a:t>
            </a:r>
            <a:r>
              <a:rPr lang="zh-CN" altLang="en-US" dirty="0"/>
              <a:t>由原先的</a:t>
            </a:r>
            <a:r>
              <a:rPr lang="en-US" altLang="zh-CN" dirty="0"/>
              <a:t>35</a:t>
            </a:r>
            <a:r>
              <a:rPr lang="zh-CN" altLang="en-US" dirty="0"/>
              <a:t>项陡增至</a:t>
            </a:r>
            <a:r>
              <a:rPr lang="en-US" altLang="zh-CN" dirty="0"/>
              <a:t>106</a:t>
            </a:r>
            <a:r>
              <a:rPr lang="zh-CN" altLang="en-US" dirty="0"/>
              <a:t>项，其中包括</a:t>
            </a:r>
            <a:r>
              <a:rPr lang="en-US" altLang="zh-CN" dirty="0"/>
              <a:t>42</a:t>
            </a:r>
            <a:r>
              <a:rPr lang="zh-CN" altLang="en-US" dirty="0"/>
              <a:t>项常规指标和</a:t>
            </a:r>
            <a:r>
              <a:rPr lang="en-US" altLang="zh-CN" dirty="0"/>
              <a:t>64</a:t>
            </a:r>
            <a:r>
              <a:rPr lang="zh-CN" altLang="en-US" dirty="0"/>
              <a:t>项非常规</a:t>
            </a:r>
            <a:r>
              <a:rPr lang="zh-CN" altLang="en-US" dirty="0" smtClean="0"/>
              <a:t>指标；</a:t>
            </a:r>
            <a:endParaRPr lang="en-US" altLang="zh-CN" dirty="0" smtClean="0"/>
          </a:p>
          <a:p>
            <a:r>
              <a:rPr lang="zh-CN" altLang="en-US" dirty="0" smtClean="0"/>
              <a:t>到</a:t>
            </a:r>
            <a:r>
              <a:rPr lang="en-US" altLang="zh-CN" dirty="0"/>
              <a:t>2015</a:t>
            </a:r>
            <a:r>
              <a:rPr lang="zh-CN" altLang="en-US" dirty="0"/>
              <a:t>年，各省</a:t>
            </a:r>
            <a:r>
              <a:rPr lang="en-US" altLang="zh-CN" dirty="0"/>
              <a:t>(</a:t>
            </a:r>
            <a:r>
              <a:rPr lang="zh-CN" altLang="en-US" dirty="0"/>
              <a:t>区、市</a:t>
            </a:r>
            <a:r>
              <a:rPr lang="en-US" altLang="zh-CN" dirty="0"/>
              <a:t>)</a:t>
            </a:r>
            <a:r>
              <a:rPr lang="zh-CN" altLang="en-US" dirty="0"/>
              <a:t>和省会城市</a:t>
            </a:r>
            <a:r>
              <a:rPr lang="en-US" altLang="zh-CN" dirty="0"/>
              <a:t>106</a:t>
            </a:r>
            <a:r>
              <a:rPr lang="zh-CN" altLang="en-US" dirty="0"/>
              <a:t>项指标要实行全覆盖</a:t>
            </a:r>
            <a:r>
              <a:rPr lang="en-US" altLang="zh-CN" dirty="0"/>
              <a:t>;</a:t>
            </a:r>
            <a:r>
              <a:rPr lang="zh-CN" altLang="en-US" dirty="0"/>
              <a:t>地市级城市要覆盖</a:t>
            </a:r>
            <a:r>
              <a:rPr lang="en-US" altLang="zh-CN" dirty="0"/>
              <a:t>42</a:t>
            </a:r>
            <a:r>
              <a:rPr lang="zh-CN" altLang="en-US" dirty="0"/>
              <a:t>项常规指标及当地</a:t>
            </a:r>
            <a:r>
              <a:rPr lang="zh-CN" altLang="en-US" dirty="0" smtClean="0"/>
              <a:t>重点控制</a:t>
            </a:r>
            <a:r>
              <a:rPr lang="zh-CN" altLang="en-US" dirty="0"/>
              <a:t>的指标</a:t>
            </a:r>
            <a:r>
              <a:rPr lang="en-US" altLang="zh-CN" dirty="0"/>
              <a:t>;</a:t>
            </a:r>
            <a:r>
              <a:rPr lang="zh-CN" altLang="en-US" dirty="0"/>
              <a:t>在县级实现</a:t>
            </a:r>
            <a:r>
              <a:rPr lang="en-US" altLang="zh-CN" dirty="0"/>
              <a:t>42</a:t>
            </a:r>
            <a:r>
              <a:rPr lang="zh-CN" altLang="en-US" dirty="0"/>
              <a:t>项常规指标的全覆盖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err="1" smtClean="0"/>
              <a:t>Tl</a:t>
            </a:r>
            <a:r>
              <a:rPr lang="zh-CN" altLang="en-US" dirty="0"/>
              <a:t>为非常规指标检测项目，</a:t>
            </a:r>
            <a:r>
              <a:rPr lang="zh-CN" altLang="en-US" dirty="0" smtClean="0"/>
              <a:t>限值不得超过</a:t>
            </a:r>
            <a:r>
              <a:rPr lang="en-US" altLang="zh-CN" u="sng" dirty="0" smtClean="0"/>
              <a:t>0.0001mg/L</a:t>
            </a:r>
            <a:r>
              <a:rPr lang="zh-CN" altLang="en-US" u="sng" dirty="0" smtClean="0"/>
              <a:t>（</a:t>
            </a:r>
            <a:r>
              <a:rPr lang="en-US" altLang="zh-CN" u="sng" dirty="0" smtClean="0"/>
              <a:t>0.1ppb</a:t>
            </a:r>
            <a:r>
              <a:rPr lang="zh-CN" altLang="en-US" u="sng" dirty="0" smtClean="0"/>
              <a:t>）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dirty="0" smtClean="0"/>
              <a:t> </a:t>
            </a:r>
            <a:r>
              <a:rPr lang="en-US" sz="2100" b="1" u="sng" dirty="0"/>
              <a:t>National Primary Drinking Water Regulations (</a:t>
            </a:r>
            <a:r>
              <a:rPr lang="en-US" sz="2100" b="1" u="sng" dirty="0" smtClean="0"/>
              <a:t>NPDWR)</a:t>
            </a:r>
          </a:p>
          <a:p>
            <a:r>
              <a:rPr lang="en-US" dirty="0" smtClean="0"/>
              <a:t>MCL(maximum </a:t>
            </a:r>
            <a:r>
              <a:rPr lang="en-US" dirty="0"/>
              <a:t>contaminant levels </a:t>
            </a:r>
            <a:r>
              <a:rPr lang="en-US" dirty="0" smtClean="0"/>
              <a:t>)=</a:t>
            </a:r>
            <a:r>
              <a:rPr lang="en-US" u="sng" dirty="0" smtClean="0"/>
              <a:t>0.002mg/L</a:t>
            </a:r>
            <a:r>
              <a:rPr lang="zh-CN" altLang="en-US" u="sng" dirty="0" smtClean="0"/>
              <a:t>（</a:t>
            </a:r>
            <a:r>
              <a:rPr lang="en-US" altLang="zh-CN" u="sng" dirty="0" smtClean="0"/>
              <a:t>2ppb</a:t>
            </a:r>
            <a:r>
              <a:rPr lang="zh-CN" altLang="en-US" u="sng" dirty="0" smtClean="0"/>
              <a:t>）</a:t>
            </a:r>
            <a:endParaRPr lang="en-US" u="sng" dirty="0" smtClean="0"/>
          </a:p>
          <a:p>
            <a:r>
              <a:rPr lang="en-US" dirty="0" smtClean="0"/>
              <a:t>Method 200.7 </a:t>
            </a:r>
            <a:r>
              <a:rPr lang="en-US" dirty="0"/>
              <a:t>Metals in Water by </a:t>
            </a:r>
            <a:r>
              <a:rPr lang="en-US" dirty="0" smtClean="0"/>
              <a:t>ICP-AES</a:t>
            </a:r>
          </a:p>
          <a:p>
            <a:r>
              <a:rPr lang="en-US" dirty="0" smtClean="0"/>
              <a:t>Method 200.8 </a:t>
            </a:r>
            <a:r>
              <a:rPr lang="en-US" dirty="0"/>
              <a:t>Metals in Waters by </a:t>
            </a:r>
            <a:r>
              <a:rPr lang="en-US" dirty="0" smtClean="0"/>
              <a:t>ICP/MS</a:t>
            </a:r>
          </a:p>
          <a:p>
            <a:r>
              <a:rPr lang="en-US" dirty="0" smtClean="0"/>
              <a:t>Method 200.9 </a:t>
            </a:r>
            <a:r>
              <a:rPr lang="en-US" dirty="0"/>
              <a:t>Trace Elements in Water by GFAA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Introduction continued…..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" name="Picture 4" descr="http://tbn0.google.com/images?q=tbn:0W50oSYoS9nJPM:http://www.aguanotmobilecarcare.com/images/ep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114800"/>
            <a:ext cx="121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weips\appdata\roaming\360se6\USERDA~1\Temp\U_2329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25959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b="1" u="sng" dirty="0" smtClean="0"/>
              <a:t>GB 5750.6-2006 </a:t>
            </a:r>
            <a:r>
              <a:rPr lang="zh-CN" altLang="en-US" b="1" u="sng" dirty="0" smtClean="0"/>
              <a:t>生活饮用水标准检验方法 金属指标 </a:t>
            </a:r>
            <a:endParaRPr lang="en-US" altLang="zh-CN" b="1" u="sng" dirty="0" smtClean="0"/>
          </a:p>
          <a:p>
            <a:r>
              <a:rPr lang="en-US" altLang="zh-CN" dirty="0"/>
              <a:t>21.1 </a:t>
            </a:r>
            <a:r>
              <a:rPr lang="zh-CN" altLang="en-US" dirty="0"/>
              <a:t>无火焰</a:t>
            </a:r>
            <a:r>
              <a:rPr lang="zh-CN" altLang="en-US" dirty="0" smtClean="0"/>
              <a:t>原子吸收分光光度法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金属氢氧化物吸附共沉淀法（氢氧化铁）</a:t>
            </a:r>
            <a:endParaRPr lang="en-US" altLang="zh-CN" dirty="0" smtClean="0"/>
          </a:p>
          <a:p>
            <a:pPr lvl="1"/>
            <a:r>
              <a:rPr lang="en-US" altLang="zh-CN" dirty="0"/>
              <a:t>500mL </a:t>
            </a:r>
            <a:r>
              <a:rPr lang="zh-CN" altLang="en-US" dirty="0"/>
              <a:t>水样富集</a:t>
            </a:r>
            <a:r>
              <a:rPr lang="en-US" altLang="zh-CN" dirty="0"/>
              <a:t>50</a:t>
            </a:r>
            <a:r>
              <a:rPr lang="zh-CN" altLang="en-US" dirty="0"/>
              <a:t>倍至</a:t>
            </a:r>
            <a:r>
              <a:rPr lang="en-US" altLang="zh-CN" dirty="0" smtClean="0"/>
              <a:t>10mL</a:t>
            </a:r>
          </a:p>
          <a:p>
            <a:pPr lvl="1"/>
            <a:r>
              <a:rPr lang="zh-CN" altLang="en-US" dirty="0" smtClean="0"/>
              <a:t>需要</a:t>
            </a:r>
            <a:r>
              <a:rPr lang="zh-CN" altLang="en-US" dirty="0"/>
              <a:t>取大量水样</a:t>
            </a:r>
            <a:r>
              <a:rPr lang="zh-CN" altLang="en-US" dirty="0" smtClean="0"/>
              <a:t>，劳动强度</a:t>
            </a:r>
            <a:r>
              <a:rPr lang="zh-CN" altLang="en-US" dirty="0"/>
              <a:t>大，手续繁杂，操作时间</a:t>
            </a:r>
            <a:r>
              <a:rPr lang="zh-CN" altLang="en-US" dirty="0" smtClean="0"/>
              <a:t>长</a:t>
            </a:r>
            <a:endParaRPr lang="en-US" altLang="zh-CN" dirty="0"/>
          </a:p>
          <a:p>
            <a:pPr lvl="1"/>
            <a:r>
              <a:rPr lang="zh-CN" altLang="en-US" dirty="0" smtClean="0"/>
              <a:t>因</a:t>
            </a:r>
            <a:r>
              <a:rPr lang="zh-CN" altLang="en-US" dirty="0"/>
              <a:t>污染带来的不确定性难以</a:t>
            </a:r>
            <a:r>
              <a:rPr lang="zh-CN" altLang="en-US" dirty="0" smtClean="0"/>
              <a:t>得到</a:t>
            </a:r>
            <a:r>
              <a:rPr lang="zh-CN" altLang="en-US" dirty="0"/>
              <a:t>准确</a:t>
            </a:r>
            <a:r>
              <a:rPr lang="zh-CN" altLang="en-US" dirty="0" smtClean="0"/>
              <a:t>的</a:t>
            </a:r>
            <a:r>
              <a:rPr lang="zh-CN" altLang="en-US" dirty="0"/>
              <a:t>结果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21.3 </a:t>
            </a:r>
            <a:r>
              <a:rPr lang="zh-CN" altLang="en-US" dirty="0" smtClean="0"/>
              <a:t>电感耦合等离子体质谱法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IDL=0.2 ng/L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pPr lvl="1"/>
            <a:endParaRPr lang="en-US" altLang="zh-CN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latin typeface="Arial Narrow" pitchFamily="34" charset="0"/>
              </a:rPr>
              <a:t>检测方法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5872" r="24368" b="37104"/>
          <a:stretch/>
        </p:blipFill>
        <p:spPr bwMode="auto">
          <a:xfrm>
            <a:off x="6464860" y="13855"/>
            <a:ext cx="2514600" cy="10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7864"/>
            <a:ext cx="4786537" cy="160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2" y="3657600"/>
            <a:ext cx="2440841" cy="305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10919"/>
            <a:ext cx="5321860" cy="153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u="sng" dirty="0"/>
              <a:t>Performance Checks</a:t>
            </a:r>
            <a:r>
              <a:rPr lang="en-US" sz="1800" b="1" u="sng" dirty="0">
                <a:sym typeface="Wingdings" panose="05000000000000000000" pitchFamily="2" charset="2"/>
              </a:rPr>
              <a:t>: </a:t>
            </a:r>
            <a:r>
              <a:rPr lang="en-US" sz="1800" dirty="0">
                <a:sym typeface="Wingdings" panose="05000000000000000000" pitchFamily="2" charset="2"/>
              </a:rPr>
              <a:t>(sample volume 20µL)</a:t>
            </a:r>
            <a:endParaRPr lang="en-US" sz="1800" dirty="0"/>
          </a:p>
          <a:p>
            <a:pPr lvl="1"/>
            <a:r>
              <a:rPr lang="en-US" sz="1600" dirty="0"/>
              <a:t>Characteristic Mass: Typical .. 53 </a:t>
            </a:r>
            <a:r>
              <a:rPr lang="en-US" sz="1600" dirty="0" err="1"/>
              <a:t>pg</a:t>
            </a:r>
            <a:r>
              <a:rPr lang="en-US" sz="1600" dirty="0"/>
              <a:t>/0.0044 A-s</a:t>
            </a:r>
          </a:p>
          <a:p>
            <a:pPr lvl="1"/>
            <a:r>
              <a:rPr lang="en-US" dirty="0"/>
              <a:t>Sensitivity Check ............. 100 </a:t>
            </a:r>
            <a:r>
              <a:rPr lang="en-US" dirty="0" err="1"/>
              <a:t>ug</a:t>
            </a:r>
            <a:r>
              <a:rPr lang="en-US" dirty="0"/>
              <a:t>/L for 0.17 A-s</a:t>
            </a:r>
          </a:p>
          <a:p>
            <a:pPr lvl="1"/>
            <a:r>
              <a:rPr lang="en-US" altLang="zh-CN" dirty="0"/>
              <a:t>IDL=0.1ug/L </a:t>
            </a:r>
          </a:p>
          <a:p>
            <a:pPr lvl="1"/>
            <a:endParaRPr lang="en-US" altLang="zh-CN" dirty="0"/>
          </a:p>
          <a:p>
            <a:r>
              <a:rPr lang="zh-CN" altLang="en-US" dirty="0"/>
              <a:t>直接测定无法满足限值要求，必须选择有效可行的富集方法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石墨炉原子吸收测</a:t>
            </a:r>
            <a:r>
              <a:rPr lang="en-US" altLang="zh-CN" dirty="0" smtClean="0"/>
              <a:t>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5410200" cy="4525963"/>
          </a:xfrm>
        </p:spPr>
        <p:txBody>
          <a:bodyPr/>
          <a:lstStyle/>
          <a:p>
            <a:r>
              <a:rPr lang="zh-CN" altLang="en-US" dirty="0" smtClean="0"/>
              <a:t>共沉淀法</a:t>
            </a:r>
            <a:endParaRPr lang="en-US" altLang="zh-CN" dirty="0" smtClean="0"/>
          </a:p>
          <a:p>
            <a:r>
              <a:rPr lang="zh-CN" altLang="en-US" dirty="0" smtClean="0"/>
              <a:t>溶剂萃取法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较为常用，但需使用大量有机溶剂</a:t>
            </a:r>
            <a:endParaRPr lang="en-US" altLang="zh-CN" dirty="0" smtClean="0"/>
          </a:p>
          <a:p>
            <a:r>
              <a:rPr lang="zh-CN" altLang="en-US" dirty="0"/>
              <a:t>泡沫塑料吸附法</a:t>
            </a:r>
            <a:endParaRPr lang="en-US" altLang="zh-CN" dirty="0"/>
          </a:p>
          <a:p>
            <a:pPr lvl="1"/>
            <a:r>
              <a:rPr lang="zh-CN" altLang="en-US" dirty="0" smtClean="0"/>
              <a:t>重现性差</a:t>
            </a:r>
            <a:endParaRPr lang="en-US" altLang="zh-CN" dirty="0" smtClean="0"/>
          </a:p>
          <a:p>
            <a:r>
              <a:rPr lang="zh-CN" altLang="en-US" dirty="0" smtClean="0"/>
              <a:t>离子交换法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阳离子交换树脂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Cu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Pb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Zn</a:t>
            </a:r>
            <a:r>
              <a:rPr lang="zh-CN" altLang="en-US" dirty="0" smtClean="0"/>
              <a:t>等金属离子流过</a:t>
            </a:r>
            <a:r>
              <a:rPr lang="zh-CN" altLang="en-US" dirty="0"/>
              <a:t>色谱柱，而</a:t>
            </a:r>
            <a:r>
              <a:rPr lang="en-US" altLang="zh-CN" dirty="0" err="1"/>
              <a:t>Tl</a:t>
            </a:r>
            <a:r>
              <a:rPr lang="en-US" altLang="zh-CN" baseline="30000" dirty="0"/>
              <a:t>+</a:t>
            </a:r>
            <a:r>
              <a:rPr lang="zh-CN" altLang="en-US" dirty="0"/>
              <a:t>被树脂</a:t>
            </a:r>
            <a:r>
              <a:rPr lang="zh-CN" altLang="en-US" dirty="0" smtClean="0"/>
              <a:t>吸附</a:t>
            </a:r>
            <a:endParaRPr lang="en-US" altLang="zh-CN" dirty="0" smtClean="0"/>
          </a:p>
          <a:p>
            <a:pPr lvl="1"/>
            <a:r>
              <a:rPr lang="zh-CN" altLang="en-US" dirty="0"/>
              <a:t>利用</a:t>
            </a:r>
            <a:r>
              <a:rPr lang="en-US" altLang="zh-CN" dirty="0" err="1" smtClean="0"/>
              <a:t>HCl</a:t>
            </a:r>
            <a:r>
              <a:rPr lang="zh-CN" altLang="en-US" dirty="0"/>
              <a:t>洗脱后测定其浓度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但经典</a:t>
            </a:r>
            <a:r>
              <a:rPr lang="zh-CN" altLang="en-US" dirty="0"/>
              <a:t>的柱</a:t>
            </a:r>
            <a:r>
              <a:rPr lang="zh-CN" altLang="en-US" dirty="0" smtClean="0"/>
              <a:t>色谱柱</a:t>
            </a:r>
            <a:r>
              <a:rPr lang="zh-CN" altLang="en-US" dirty="0"/>
              <a:t>效差，洗脱体积</a:t>
            </a:r>
            <a:r>
              <a:rPr lang="zh-CN" altLang="en-US" dirty="0" smtClean="0"/>
              <a:t>大要</a:t>
            </a:r>
            <a:r>
              <a:rPr lang="zh-CN" altLang="en-US" dirty="0"/>
              <a:t>数十毫升</a:t>
            </a:r>
            <a:r>
              <a:rPr lang="zh-CN" altLang="en-US" dirty="0" smtClean="0"/>
              <a:t>，</a:t>
            </a:r>
            <a:r>
              <a:rPr lang="zh-CN" altLang="en-US" dirty="0"/>
              <a:t>很难</a:t>
            </a:r>
            <a:r>
              <a:rPr lang="zh-CN" altLang="en-US" dirty="0" smtClean="0"/>
              <a:t>达到</a:t>
            </a:r>
            <a:r>
              <a:rPr lang="zh-CN" altLang="en-US" dirty="0"/>
              <a:t>富集的</a:t>
            </a:r>
            <a:r>
              <a:rPr lang="zh-CN" altLang="en-US" dirty="0" smtClean="0"/>
              <a:t>目的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分离</a:t>
            </a:r>
            <a:r>
              <a:rPr lang="zh-CN" altLang="en-US" dirty="0"/>
              <a:t>富集</a:t>
            </a:r>
            <a:endParaRPr lang="en-US" dirty="0"/>
          </a:p>
        </p:txBody>
      </p:sp>
      <p:pic>
        <p:nvPicPr>
          <p:cNvPr id="2050" name="Picture 2" descr="c:\users\weips\appdata\roaming\360se6\USERDA~1\Temp\201204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15" y="1295400"/>
            <a:ext cx="2092817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eips\appdata\roaming\360se6\USERDA~1\Temp\201103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434248" cy="23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萃取色谱柱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既利用了萃取的高选择性，又利用了色谱柱的高效性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prstClr val="black"/>
                </a:solidFill>
              </a:rPr>
              <a:t>能在</a:t>
            </a:r>
            <a:r>
              <a:rPr lang="zh-CN" altLang="en-US" dirty="0" smtClean="0"/>
              <a:t>较短时间富集至较小的体积</a:t>
            </a:r>
            <a:r>
              <a:rPr lang="zh-CN" altLang="en-US" dirty="0" smtClean="0">
                <a:solidFill>
                  <a:prstClr val="black"/>
                </a:solidFill>
              </a:rPr>
              <a:t>内，达到大倍量浓缩的目的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1"/>
            <a:r>
              <a:rPr lang="zh-CN" altLang="en-US" dirty="0" smtClean="0">
                <a:solidFill>
                  <a:prstClr val="black"/>
                </a:solidFill>
              </a:rPr>
              <a:t>除去了无机盐等组分，背景值干扰极低，能满足水，食品，药品等多种样品对</a:t>
            </a:r>
            <a:r>
              <a:rPr lang="en-US" altLang="zh-CN" dirty="0" err="1" smtClean="0">
                <a:solidFill>
                  <a:prstClr val="black"/>
                </a:solidFill>
              </a:rPr>
              <a:t>Tl</a:t>
            </a:r>
            <a:r>
              <a:rPr lang="zh-CN" altLang="en-US" dirty="0" smtClean="0">
                <a:solidFill>
                  <a:prstClr val="black"/>
                </a:solidFill>
              </a:rPr>
              <a:t>的检测要求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1"/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zh-CN" altLang="en-US" b="1" u="sng" dirty="0"/>
              <a:t>上世纪</a:t>
            </a:r>
            <a:r>
              <a:rPr lang="en-US" altLang="zh-CN" b="1" u="sng" dirty="0"/>
              <a:t>90</a:t>
            </a:r>
            <a:r>
              <a:rPr lang="zh-CN" altLang="en-US" b="1" u="sng" dirty="0"/>
              <a:t>年代龚治湘研发了减压抽滤</a:t>
            </a:r>
            <a:r>
              <a:rPr lang="zh-CN" altLang="en-US" b="1" u="sng" dirty="0" smtClean="0"/>
              <a:t>微色谱柱</a:t>
            </a:r>
            <a:r>
              <a:rPr lang="zh-CN" altLang="en-US" b="1" u="sng" dirty="0"/>
              <a:t>分离法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该</a:t>
            </a:r>
            <a:r>
              <a:rPr lang="zh-CN" altLang="en-US" dirty="0"/>
              <a:t>方法分离速度快，</a:t>
            </a:r>
            <a:r>
              <a:rPr lang="zh-CN" altLang="en-US" dirty="0" smtClean="0"/>
              <a:t>洗脱体积</a:t>
            </a:r>
            <a:r>
              <a:rPr lang="zh-CN" altLang="en-US" dirty="0"/>
              <a:t>小</a:t>
            </a:r>
            <a:r>
              <a:rPr lang="en-US" altLang="zh-CN" dirty="0" smtClean="0"/>
              <a:t>(0.5</a:t>
            </a:r>
            <a:r>
              <a:rPr lang="zh-CN" altLang="en-US" dirty="0"/>
              <a:t>～</a:t>
            </a:r>
            <a:r>
              <a:rPr lang="en-US" altLang="zh-CN" dirty="0" smtClean="0"/>
              <a:t>2.0mL</a:t>
            </a:r>
            <a:r>
              <a:rPr lang="en-US" altLang="zh-CN" dirty="0"/>
              <a:t>)</a:t>
            </a:r>
            <a:r>
              <a:rPr lang="zh-CN" altLang="en-US" dirty="0"/>
              <a:t>，试剂用量</a:t>
            </a:r>
            <a:r>
              <a:rPr lang="zh-CN" altLang="en-US" dirty="0" smtClean="0"/>
              <a:t>少</a:t>
            </a:r>
            <a:endParaRPr lang="en-US" altLang="zh-CN" dirty="0"/>
          </a:p>
          <a:p>
            <a:pPr lvl="1"/>
            <a:r>
              <a:rPr lang="zh-CN" altLang="en-US" dirty="0" smtClean="0"/>
              <a:t>在</a:t>
            </a:r>
            <a:r>
              <a:rPr lang="zh-CN" altLang="en-US" dirty="0"/>
              <a:t>铀</a:t>
            </a:r>
            <a:r>
              <a:rPr lang="zh-CN" altLang="en-US" dirty="0" smtClean="0"/>
              <a:t>和稀土元素</a:t>
            </a:r>
            <a:r>
              <a:rPr lang="zh-CN" altLang="en-US" dirty="0"/>
              <a:t>的分离富集和测定</a:t>
            </a:r>
            <a:r>
              <a:rPr lang="zh-CN" altLang="en-US" dirty="0" smtClean="0"/>
              <a:t>上已经取得</a:t>
            </a:r>
            <a:r>
              <a:rPr lang="zh-CN" altLang="en-US" dirty="0"/>
              <a:t>了相当</a:t>
            </a:r>
            <a:r>
              <a:rPr lang="zh-CN" altLang="en-US" dirty="0" smtClean="0"/>
              <a:t>好的效果</a:t>
            </a:r>
            <a:r>
              <a:rPr lang="en-US" altLang="zh-CN" baseline="30000" dirty="0"/>
              <a:t>[</a:t>
            </a:r>
            <a:r>
              <a:rPr lang="en-US" altLang="zh-CN" baseline="30000" dirty="0" smtClean="0"/>
              <a:t>1]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lvl="1"/>
            <a:r>
              <a:rPr lang="en-US" altLang="zh-CN" dirty="0" smtClean="0"/>
              <a:t>[1]</a:t>
            </a:r>
            <a:r>
              <a:rPr lang="zh-CN" altLang="en-US" dirty="0"/>
              <a:t>宋金茹．铀矿石的化学分析</a:t>
            </a:r>
            <a:r>
              <a:rPr lang="en-US" altLang="zh-CN" dirty="0"/>
              <a:t>[M]</a:t>
            </a:r>
            <a:r>
              <a:rPr lang="zh-CN" altLang="en-US" dirty="0"/>
              <a:t>．北京：</a:t>
            </a:r>
            <a:r>
              <a:rPr lang="zh-CN" altLang="en-US" dirty="0" smtClean="0"/>
              <a:t>原子能</a:t>
            </a:r>
            <a:r>
              <a:rPr lang="zh-CN" altLang="en-US" dirty="0"/>
              <a:t>出版社，</a:t>
            </a:r>
            <a:r>
              <a:rPr lang="en-US" altLang="zh-CN" dirty="0"/>
              <a:t>2006</a:t>
            </a:r>
            <a:r>
              <a:rPr lang="zh-CN" altLang="en-US" dirty="0" smtClean="0"/>
              <a:t>．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分离富集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经典色谱柱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色谱柱</a:t>
            </a:r>
            <a:r>
              <a:rPr lang="zh-CN" altLang="en-US" dirty="0"/>
              <a:t>的直径通常为</a:t>
            </a:r>
            <a:r>
              <a:rPr lang="en-US" altLang="zh-CN" dirty="0"/>
              <a:t>10mm</a:t>
            </a:r>
            <a:r>
              <a:rPr lang="zh-CN" altLang="en-US" dirty="0"/>
              <a:t>甚至更</a:t>
            </a:r>
            <a:r>
              <a:rPr lang="zh-CN" altLang="en-US" dirty="0" smtClean="0"/>
              <a:t>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柱</a:t>
            </a:r>
            <a:r>
              <a:rPr lang="zh-CN" altLang="en-US" dirty="0"/>
              <a:t>材料一般为</a:t>
            </a:r>
            <a:r>
              <a:rPr lang="en-US" altLang="zh-CN" dirty="0"/>
              <a:t>40-80</a:t>
            </a:r>
            <a:r>
              <a:rPr lang="zh-CN" altLang="en-US" dirty="0" smtClean="0"/>
              <a:t>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样品</a:t>
            </a:r>
            <a:r>
              <a:rPr lang="zh-CN" altLang="en-US" dirty="0"/>
              <a:t>溶液在常压下通过柱</a:t>
            </a:r>
            <a:r>
              <a:rPr lang="zh-CN" altLang="en-US" dirty="0" smtClean="0"/>
              <a:t>床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涡流扩散</a:t>
            </a:r>
            <a:r>
              <a:rPr lang="zh-CN" altLang="en-US" dirty="0"/>
              <a:t>和传质阻力大，上柱速度要控制在</a:t>
            </a:r>
            <a:r>
              <a:rPr lang="en-US" altLang="zh-CN" dirty="0" smtClean="0"/>
              <a:t>1mL/min</a:t>
            </a:r>
            <a:r>
              <a:rPr lang="zh-CN" altLang="en-US" dirty="0"/>
              <a:t>以下，柱效很</a:t>
            </a:r>
            <a:r>
              <a:rPr lang="zh-CN" altLang="en-US" dirty="0" smtClean="0"/>
              <a:t>差</a:t>
            </a:r>
            <a:endParaRPr lang="en-US" altLang="zh-CN" dirty="0" smtClean="0"/>
          </a:p>
          <a:p>
            <a:r>
              <a:rPr lang="zh-CN" altLang="en-US" b="1" u="sng" dirty="0"/>
              <a:t>减压抽滤微色谱柱</a:t>
            </a:r>
            <a:r>
              <a:rPr lang="zh-CN" altLang="en-US" b="1" u="sng" dirty="0" smtClean="0"/>
              <a:t>分离</a:t>
            </a:r>
            <a:endParaRPr lang="en-US" altLang="zh-CN" b="1" u="sng" dirty="0" smtClean="0"/>
          </a:p>
          <a:p>
            <a:pPr lvl="1"/>
            <a:r>
              <a:rPr lang="az-Cyrl-AZ" altLang="zh-CN" dirty="0" smtClean="0"/>
              <a:t>ф</a:t>
            </a:r>
            <a:r>
              <a:rPr lang="en-US" altLang="zh-CN" dirty="0"/>
              <a:t>2-3mm</a:t>
            </a:r>
            <a:r>
              <a:rPr lang="zh-CN" altLang="en-US" dirty="0"/>
              <a:t>的小型柱，固相粒度</a:t>
            </a:r>
            <a:r>
              <a:rPr lang="en-US" altLang="zh-CN" dirty="0"/>
              <a:t>&lt;100</a:t>
            </a:r>
            <a:r>
              <a:rPr lang="zh-CN" altLang="en-US" dirty="0" smtClean="0"/>
              <a:t>目</a:t>
            </a:r>
            <a:endParaRPr lang="en-US" altLang="zh-CN" dirty="0"/>
          </a:p>
          <a:p>
            <a:pPr lvl="1"/>
            <a:r>
              <a:rPr lang="en-US" altLang="zh-CN" dirty="0" smtClean="0"/>
              <a:t>1990</a:t>
            </a:r>
            <a:r>
              <a:rPr lang="zh-CN" altLang="en-US" dirty="0"/>
              <a:t>年首次采用零空床体积淋洗技术，极大的提高了柱</a:t>
            </a:r>
            <a:r>
              <a:rPr lang="zh-CN" altLang="en-US" dirty="0" smtClean="0"/>
              <a:t>效</a:t>
            </a:r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色谱柱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t="33333" r="50000" b="18453"/>
          <a:stretch/>
        </p:blipFill>
        <p:spPr bwMode="auto">
          <a:xfrm>
            <a:off x="5257800" y="3796145"/>
            <a:ext cx="343447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6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5257800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固相萃取装置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</a:t>
            </a:r>
            <a:r>
              <a:rPr lang="zh-CN" altLang="en-US" dirty="0"/>
              <a:t>同时对</a:t>
            </a:r>
            <a:r>
              <a:rPr lang="en-US" altLang="zh-CN" dirty="0"/>
              <a:t>12</a:t>
            </a:r>
            <a:r>
              <a:rPr lang="zh-CN" altLang="en-US" dirty="0"/>
              <a:t>个柱子进行</a:t>
            </a:r>
            <a:r>
              <a:rPr lang="zh-CN" altLang="en-US" dirty="0" smtClean="0"/>
              <a:t>操作</a:t>
            </a:r>
            <a:endParaRPr lang="en-US" altLang="zh-CN" dirty="0"/>
          </a:p>
          <a:p>
            <a:pPr lvl="1"/>
            <a:r>
              <a:rPr lang="zh-CN" altLang="en-US" dirty="0" smtClean="0"/>
              <a:t>根据填充柱的</a:t>
            </a:r>
            <a:r>
              <a:rPr lang="zh-CN" altLang="en-US" dirty="0"/>
              <a:t>不同可以实现多种离子的分离</a:t>
            </a:r>
            <a:r>
              <a:rPr lang="zh-CN" altLang="en-US" dirty="0" smtClean="0"/>
              <a:t>富集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压力</a:t>
            </a:r>
            <a:r>
              <a:rPr lang="zh-CN" altLang="en-US" dirty="0"/>
              <a:t>的大小可通过主阀和每个柱子下方</a:t>
            </a:r>
            <a:r>
              <a:rPr lang="zh-CN" altLang="en-US" dirty="0" smtClean="0"/>
              <a:t>各自调节阀独立控制，流速范围</a:t>
            </a:r>
            <a:r>
              <a:rPr lang="en-US" altLang="zh-CN" dirty="0" smtClean="0"/>
              <a:t>1-8mL/min</a:t>
            </a:r>
            <a:endParaRPr lang="en-US" altLang="zh-CN" dirty="0"/>
          </a:p>
          <a:p>
            <a:r>
              <a:rPr lang="zh-CN" altLang="en-US" dirty="0" smtClean="0"/>
              <a:t>萃取色谱柱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内径</a:t>
            </a:r>
            <a:r>
              <a:rPr lang="zh-CN" altLang="en-US" dirty="0"/>
              <a:t>约</a:t>
            </a:r>
            <a:r>
              <a:rPr lang="en-US" altLang="zh-CN" dirty="0" smtClean="0"/>
              <a:t>2-3mm</a:t>
            </a:r>
          </a:p>
          <a:p>
            <a:pPr lvl="1"/>
            <a:r>
              <a:rPr lang="zh-CN" altLang="en-US" dirty="0" smtClean="0"/>
              <a:t>装填</a:t>
            </a:r>
            <a:r>
              <a:rPr lang="zh-CN" altLang="en-US" dirty="0"/>
              <a:t>有选择性吸附</a:t>
            </a:r>
            <a:r>
              <a:rPr lang="en-US" altLang="zh-CN" dirty="0" err="1"/>
              <a:t>Tl</a:t>
            </a:r>
            <a:r>
              <a:rPr lang="zh-CN" altLang="en-US" dirty="0"/>
              <a:t>的萃淋树脂，粒度为</a:t>
            </a:r>
            <a:r>
              <a:rPr lang="en-US" altLang="zh-CN" dirty="0"/>
              <a:t>100-160</a:t>
            </a:r>
            <a:r>
              <a:rPr lang="zh-CN" altLang="en-US" dirty="0" smtClean="0"/>
              <a:t>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柱</a:t>
            </a:r>
            <a:r>
              <a:rPr lang="zh-CN" altLang="en-US" dirty="0"/>
              <a:t>床高度约</a:t>
            </a:r>
            <a:r>
              <a:rPr lang="en-US" altLang="zh-CN" dirty="0"/>
              <a:t>5-7cm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固相萃取装置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295400"/>
            <a:ext cx="3124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2  </a:t>
            </a:r>
            <a:r>
              <a:rPr lang="zh-CN" altLang="en-US" dirty="0" smtClean="0"/>
              <a:t>固相萃取装置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sentation Title Times New Roma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resentation Title Times New Roman&amp;quot;&quot;/&gt;&lt;property id=&quot;20307&quot; value=&quot;262&quot;/&gt;&lt;/object&gt;&lt;object type=&quot;3&quot; unique_id=&quot;10006&quot;&gt;&lt;property id=&quot;20148&quot; value=&quot;5&quot;/&gt;&lt;property id=&quot;20300&quot; value=&quot;Slide 3 - &amp;quot;Presentation Title Times New Roman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Divider Slide&amp;quot;&quot;/&gt;&lt;property id=&quot;20307&quot; value=&quot;271&quot;/&gt;&lt;/object&gt;&lt;object type=&quot;3&quot; unique_id=&quot;10008&quot;&gt;&lt;property id=&quot;20148&quot; value=&quot;5&quot;/&gt;&lt;property id=&quot;20300&quot; value=&quot;Slide 5 - &amp;quot;Slide Title Text &amp;#x0D;&amp;#x0A;Times New Roman 20pt&amp;quot;&quot;/&gt;&lt;property id=&quot;20307&quot; value=&quot;257&quot;/&gt;&lt;/object&gt;&lt;object type=&quot;3&quot; unique_id=&quot;10009&quot;&gt;&lt;property id=&quot;20148&quot; value=&quot;5&quot;/&gt;&lt;property id=&quot;20300&quot; value=&quot;Slide 6 - &amp;quot;Slide Title Text &amp;#x0D;&amp;#x0A;Times New Roman 20pt&amp;quot;&quot;/&gt;&lt;property id=&quot;20307&quot; value=&quot;258&quot;/&gt;&lt;/object&gt;&lt;object type=&quot;3&quot; unique_id=&quot;10010&quot;&gt;&lt;property id=&quot;20148&quot; value=&quot;5&quot;/&gt;&lt;property id=&quot;20300&quot; value=&quot;Slide 7 - &amp;quot;Slide Title Text &amp;#x0D;&amp;#x0A;Times New Roman 20pt&amp;quot;&quot;/&gt;&lt;property id=&quot;20307&quot; value=&quot;259&quot;/&gt;&lt;/object&gt;&lt;object type=&quot;3&quot; unique_id=&quot;10011&quot;&gt;&lt;property id=&quot;20148&quot; value=&quot;5&quot;/&gt;&lt;property id=&quot;20300&quot; value=&quot;Slide 9 - &amp;quot;Slide Title Text &amp;#x0D;&amp;#x0A;Times New Roman 20pt&amp;quot;&quot;/&gt;&lt;property id=&quot;20307&quot; value=&quot;260&quot;/&gt;&lt;/object&gt;&lt;object type=&quot;3&quot; unique_id=&quot;10012&quot;&gt;&lt;property id=&quot;20148&quot; value=&quot;5&quot;/&gt;&lt;property id=&quot;20300&quot; value=&quot;Slide 8 - &amp;quot;Slide Title Text &amp;#x0D;&amp;#x0A;Times New Roman 20pt&amp;quot;&quot;/&gt;&lt;property id=&quot;20307&quot; value=&quot;261&quot;/&gt;&lt;/object&gt;&lt;object type=&quot;3&quot; unique_id=&quot;10013&quot;&gt;&lt;property id=&quot;20148&quot; value=&quot;5&quot;/&gt;&lt;property id=&quot;20300&quot; value=&quot;Slide 10 - &amp;quot;Color Scheme&amp;quot;&quot;/&gt;&lt;property id=&quot;20307&quot; value=&quot;264&quot;/&gt;&lt;/object&gt;&lt;object type=&quot;3&quot; unique_id=&quot;10014&quot;&gt;&lt;property id=&quot;20148&quot; value=&quot;5&quot;/&gt;&lt;property id=&quot;20300&quot; value=&quot;Slide 11 - &amp;quot;Sample Bar Chart&amp;quot;&quot;/&gt;&lt;property id=&quot;20307&quot; value=&quot;268&quot;/&gt;&lt;/object&gt;&lt;object type=&quot;3&quot; unique_id=&quot;10015&quot;&gt;&lt;property id=&quot;20148&quot; value=&quot;5&quot;/&gt;&lt;property id=&quot;20300&quot; value=&quot;Slide 12 - &amp;quot;Sample Line Chart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Pie Chart&amp;quot;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pplication discussion">
  <a:themeElements>
    <a:clrScheme name="PerkinElmer Colors NEW">
      <a:dk1>
        <a:sysClr val="windowText" lastClr="000000"/>
      </a:dk1>
      <a:lt1>
        <a:sysClr val="window" lastClr="FFFFFF"/>
      </a:lt1>
      <a:dk2>
        <a:srgbClr val="6CB442"/>
      </a:dk2>
      <a:lt2>
        <a:srgbClr val="999999"/>
      </a:lt2>
      <a:accent1>
        <a:srgbClr val="0055A6"/>
      </a:accent1>
      <a:accent2>
        <a:srgbClr val="00A1DE"/>
      </a:accent2>
      <a:accent3>
        <a:srgbClr val="EBB700"/>
      </a:accent3>
      <a:accent4>
        <a:srgbClr val="E98300"/>
      </a:accent4>
      <a:accent5>
        <a:srgbClr val="A90061"/>
      </a:accent5>
      <a:accent6>
        <a:srgbClr val="007363"/>
      </a:accent6>
      <a:hlink>
        <a:srgbClr val="EBB700"/>
      </a:hlink>
      <a:folHlink>
        <a:srgbClr val="E98300"/>
      </a:folHlink>
    </a:clrScheme>
    <a:fontScheme name="Perkin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kinElmer Colors NEW">
        <a:dk1>
          <a:sysClr val="windowText" lastClr="000000"/>
        </a:dk1>
        <a:lt1>
          <a:sysClr val="window" lastClr="FFFFFF"/>
        </a:lt1>
        <a:dk2>
          <a:srgbClr val="6CB442"/>
        </a:dk2>
        <a:lt2>
          <a:srgbClr val="999999"/>
        </a:lt2>
        <a:accent1>
          <a:srgbClr val="0055A6"/>
        </a:accent1>
        <a:accent2>
          <a:srgbClr val="00A1DE"/>
        </a:accent2>
        <a:accent3>
          <a:srgbClr val="EBB700"/>
        </a:accent3>
        <a:accent4>
          <a:srgbClr val="E98300"/>
        </a:accent4>
        <a:accent5>
          <a:srgbClr val="A90061"/>
        </a:accent5>
        <a:accent6>
          <a:srgbClr val="007363"/>
        </a:accent6>
        <a:hlink>
          <a:srgbClr val="EBB700"/>
        </a:hlink>
        <a:folHlink>
          <a:srgbClr val="E98300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harmaceutical_x0020_Research xmlns="c91af4a4-eeb3-4e0e-a639-3410c7f59d91">No</Pharmaceutical_x0020_Research>
    <Semiconductor_x0020_devices xmlns="c91af4a4-eeb3-4e0e-a639-3410c7f59d91">No</Semiconductor_x0020_devices>
    <Automotive xmlns="c91af4a4-eeb3-4e0e-a639-3410c7f59d91">No</Automotive>
    <Trace_x0020_Evidence xmlns="c91af4a4-eeb3-4e0e-a639-3410c7f59d91">No</Trace_x0020_Evidence>
    <Clinical_x0020_Screening xmlns="c91af4a4-eeb3-4e0e-a639-3410c7f59d91">No</Clinical_x0020_Screening>
    <Engineering xmlns="c91af4a4-eeb3-4e0e-a639-3410c7f59d91">No</Engineering>
    <Development xmlns="c91af4a4-eeb3-4e0e-a639-3410c7f59d91">No</Development>
    <Colors_x0020_and_x0020_Paints xmlns="c91af4a4-eeb3-4e0e-a639-3410c7f59d91">No</Colors_x0020_and_x0020_Paints>
    <Env_x0020_Compliance xmlns="c91af4a4-eeb3-4e0e-a639-3410c7f59d91">No</Env_x0020_Compliance>
    <Food_x0020_Beverage xmlns="c91af4a4-eeb3-4e0e-a639-3410c7f59d91">No</Food_x0020_Beverage>
    <Pharmaceutical_x0020_General xmlns="c91af4a4-eeb3-4e0e-a639-3410c7f59d91">No</Pharmaceutical_x0020_General>
    <Agrichemical xmlns="c91af4a4-eeb3-4e0e-a639-3410c7f59d91">No</Agrichemical>
    <AR_x0020_General xmlns="c91af4a4-eeb3-4e0e-a639-3410c7f59d91">No</AR_x0020_General>
    <Semiconductor_x0020_grade_x0020_chemicals xmlns="c91af4a4-eeb3-4e0e-a639-3410c7f59d91">No</Semiconductor_x0020_grade_x0020_chemicals>
    <Molecular_x0020_Biology xmlns="c91af4a4-eeb3-4e0e-a639-3410c7f59d91">No</Molecular_x0020_Biology>
    <Assembly xmlns="c91af4a4-eeb3-4e0e-a639-3410c7f59d91">No</Assembly>
    <Health_x0020_Services_x0020_General xmlns="c91af4a4-eeb3-4e0e-a639-3410c7f59d91">No</Health_x0020_Services_x0020_General>
    <Metals_x0020_and_x0020_Metallurgy xmlns="c91af4a4-eeb3-4e0e-a639-3410c7f59d91">No</Metals_x0020_and_x0020_Metallurgy>
    <Agriculture xmlns="c91af4a4-eeb3-4e0e-a639-3410c7f59d91">No</Agriculture>
    <neutraceuticals xmlns="c91af4a4-eeb3-4e0e-a639-3410c7f59d91">No</neutraceuticals>
    <Manufacturing_x0020_QA_x002f_QC xmlns="c91af4a4-eeb3-4e0e-a639-3410c7f59d91">No</Manufacturing_x0020_QA_x002f_QC>
    <Biomonitoring_x002f_Homeland_x0020_Security xmlns="c91af4a4-eeb3-4e0e-a639-3410c7f59d91">No</Biomonitoring_x002f_Homeland_x0020_Security>
    <Bioalcohols xmlns="c91af4a4-eeb3-4e0e-a639-3410c7f59d91">No</Bioalcohols>
    <fossil_x0020_fuel xmlns="c91af4a4-eeb3-4e0e-a639-3410c7f59d91">No</fossil_x0020_fuel>
    <geothermal xmlns="c91af4a4-eeb3-4e0e-a639-3410c7f59d91">No</geothermal>
    <Forensic_x0020_biology xmlns="c91af4a4-eeb3-4e0e-a639-3410c7f59d91">No</Forensic_x0020_biology>
    <Fine_x0020_chemical xmlns="c91af4a4-eeb3-4e0e-a639-3410c7f59d91">No</Fine_x0020_chemical>
    <Exploration xmlns="c91af4a4-eeb3-4e0e-a639-3410c7f59d91">No</Exploration>
    <Precious_x0020_metals xmlns="c91af4a4-eeb3-4e0e-a639-3410c7f59d91">No</Precious_x0020_metals>
    <Toxicology xmlns="c91af4a4-eeb3-4e0e-a639-3410c7f59d91">No</Toxicology>
    <Genetic_x0020_Screening xmlns="c91af4a4-eeb3-4e0e-a639-3410c7f59d91">No</Genetic_x0020_Screening>
    <Electroplating xmlns="c91af4a4-eeb3-4e0e-a639-3410c7f59d91">No</Electroplating>
    <Flavors_x0020_Fragrances xmlns="c91af4a4-eeb3-4e0e-a639-3410c7f59d91">No</Flavors_x0020_Fragrances>
    <Chemistry xmlns="c91af4a4-eeb3-4e0e-a639-3410c7f59d91">No</Chemistry>
    <Silicon_x0020_and_x0020_silicon_x0020_wafers xmlns="c91af4a4-eeb3-4e0e-a639-3410c7f59d91">No</Silicon_x0020_and_x0020_silicon_x0020_wafers>
    <Lubricating_x002f_Used_x0020_Oils xmlns="c91af4a4-eeb3-4e0e-a639-3410c7f59d91">No</Lubricating_x002f_Used_x0020_Oils>
    <Medical_x0020_Patient_x0020_Services xmlns="c91af4a4-eeb3-4e0e-a639-3410c7f59d91">No</Medical_x0020_Patient_x0020_Services>
    <Polymers xmlns="c91af4a4-eeb3-4e0e-a639-3410c7f59d91">No</Polymers>
    <Industrial_x0020_metals xmlns="c91af4a4-eeb3-4e0e-a639-3410c7f59d91">No</Industrial_x0020_metals>
    <Occupational_x0020_Health_x0020_Safety xmlns="c91af4a4-eeb3-4e0e-a639-3410c7f59d91">No</Occupational_x0020_Health_x0020_Safety>
    <Petrochemical xmlns="c91af4a4-eeb3-4e0e-a639-3410c7f59d91">No</Petrochemical>
    <Product_x0020_fabrication xmlns="c91af4a4-eeb3-4e0e-a639-3410c7f59d91">No</Product_x0020_fabrication>
    <Other_x0020_renewable_x0020_energy xmlns="c91af4a4-eeb3-4e0e-a639-3410c7f59d91">No</Other_x0020_renewable_x0020_energy>
    <Petroleum_x0020_refining xmlns="c91af4a4-eeb3-4e0e-a639-3410c7f59d91">No</Petroleum_x0020_refining>
    <Fossil_x0020_fuels xmlns="c91af4a4-eeb3-4e0e-a639-3410c7f59d91">No</Fossil_x0020_fuels>
    <BioChemistry xmlns="c91af4a4-eeb3-4e0e-a639-3410c7f59d91">No</BioChemistry>
    <Electronic_x0020_Devices xmlns="c91af4a4-eeb3-4e0e-a639-3410c7f59d91">No</Electronic_x0020_Devices>
    <nuclear_x0020_fuel xmlns="c91af4a4-eeb3-4e0e-a639-3410c7f59d91">No</nuclear_x0020_fue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FFB453902534CAD586CD3DEB3206E" ma:contentTypeVersion="48" ma:contentTypeDescription="Create a new document." ma:contentTypeScope="" ma:versionID="c6d7e7cad9b4bfcc060c19dd7d79c7ad">
  <xsd:schema xmlns:xsd="http://www.w3.org/2001/XMLSchema" xmlns:p="http://schemas.microsoft.com/office/2006/metadata/properties" xmlns:ns2="c91af4a4-eeb3-4e0e-a639-3410c7f59d91" targetNamespace="http://schemas.microsoft.com/office/2006/metadata/properties" ma:root="true" ma:fieldsID="b6e0193082d9bdd76f9378a0ae734662" ns2:_="">
    <xsd:import namespace="c91af4a4-eeb3-4e0e-a639-3410c7f59d91"/>
    <xsd:element name="properties">
      <xsd:complexType>
        <xsd:sequence>
          <xsd:element name="documentManagement">
            <xsd:complexType>
              <xsd:all>
                <xsd:element ref="ns2:BioChemistry" minOccurs="0"/>
                <xsd:element ref="ns2:Chemistry" minOccurs="0"/>
                <xsd:element ref="ns2:Engineering" minOccurs="0"/>
                <xsd:element ref="ns2:Molecular_x0020_Biology" minOccurs="0"/>
                <xsd:element ref="ns2:AR_x0020_General" minOccurs="0"/>
                <xsd:element ref="ns2:Pharmaceutical_x0020_Research" minOccurs="0"/>
                <xsd:element ref="ns2:Development" minOccurs="0"/>
                <xsd:element ref="ns2:Manufacturing_x0020_QA_x002f_QC" minOccurs="0"/>
                <xsd:element ref="ns2:Pharmaceutical_x0020_General" minOccurs="0"/>
                <xsd:element ref="ns2:Agrichemical" minOccurs="0"/>
                <xsd:element ref="ns2:Fine_x0020_chemical" minOccurs="0"/>
                <xsd:element ref="ns2:Metals_x0020_and_x0020_Metallurgy" minOccurs="0"/>
                <xsd:element ref="ns2:Petrochemical" minOccurs="0"/>
                <xsd:element ref="ns2:Polymers" minOccurs="0"/>
                <xsd:element ref="ns2:Colors_x0020_and_x0020_Paints" minOccurs="0"/>
                <xsd:element ref="ns2:Semiconductor_x0020_devices" minOccurs="0"/>
                <xsd:element ref="ns2:Silicon_x0020_and_x0020_silicon_x0020_wafers" minOccurs="0"/>
                <xsd:element ref="ns2:Electronic_x0020_Devices" minOccurs="0"/>
                <xsd:element ref="ns2:Semiconductor_x0020_grade_x0020_chemicals" minOccurs="0"/>
                <xsd:element ref="ns2:Exploration" minOccurs="0"/>
                <xsd:element ref="ns2:fossil_x0020_fuel" minOccurs="0"/>
                <xsd:element ref="ns2:nuclear_x0020_fuel" minOccurs="0"/>
                <xsd:element ref="ns2:geothermal" minOccurs="0"/>
                <xsd:element ref="ns2:Bioalcohols" minOccurs="0"/>
                <xsd:element ref="ns2:Other_x0020_renewable_x0020_energy" minOccurs="0"/>
                <xsd:element ref="ns2:Petroleum_x0020_refining" minOccurs="0"/>
                <xsd:element ref="ns2:Fossil_x0020_fuels" minOccurs="0"/>
                <xsd:element ref="ns2:Precious_x0020_metals" minOccurs="0"/>
                <xsd:element ref="ns2:Industrial_x0020_metals" minOccurs="0"/>
                <xsd:element ref="ns2:Product_x0020_fabrication" minOccurs="0"/>
                <xsd:element ref="ns2:Electroplating" minOccurs="0"/>
                <xsd:element ref="ns2:Assembly" minOccurs="0"/>
                <xsd:element ref="ns2:Automotive" minOccurs="0"/>
                <xsd:element ref="ns2:Lubricating_x002f_Used_x0020_Oils" minOccurs="0"/>
                <xsd:element ref="ns2:Biomonitoring_x002f_Homeland_x0020_Security" minOccurs="0"/>
                <xsd:element ref="ns2:Occupational_x0020_Health_x0020_Safety" minOccurs="0"/>
                <xsd:element ref="ns2:Env_x0020_Compliance" minOccurs="0"/>
                <xsd:element ref="ns2:Agriculture" minOccurs="0"/>
                <xsd:element ref="ns2:Food_x0020_Beverage" minOccurs="0"/>
                <xsd:element ref="ns2:Flavors_x0020_Fragrances" minOccurs="0"/>
                <xsd:element ref="ns2:neutraceuticals" minOccurs="0"/>
                <xsd:element ref="ns2:Forensic_x0020_biology" minOccurs="0"/>
                <xsd:element ref="ns2:Toxicology" minOccurs="0"/>
                <xsd:element ref="ns2:Trace_x0020_Evidence" minOccurs="0"/>
                <xsd:element ref="ns2:Clinical_x0020_Screening" minOccurs="0"/>
                <xsd:element ref="ns2:Genetic_x0020_Screening" minOccurs="0"/>
                <xsd:element ref="ns2:Medical_x0020_Patient_x0020_Services" minOccurs="0"/>
                <xsd:element ref="ns2:Health_x0020_Services_x0020_Genera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91af4a4-eeb3-4e0e-a639-3410c7f59d91" elementFormDefault="qualified">
    <xsd:import namespace="http://schemas.microsoft.com/office/2006/documentManagement/types"/>
    <xsd:element name="BioChemistry" ma:index="8" nillable="true" ma:displayName="BioChemistry" ma:default="No" ma:format="RadioButtons" ma:internalName="BioChemistry">
      <xsd:simpleType>
        <xsd:restriction base="dms:Choice">
          <xsd:enumeration value="Yes"/>
          <xsd:enumeration value="No"/>
        </xsd:restriction>
      </xsd:simpleType>
    </xsd:element>
    <xsd:element name="Chemistry" ma:index="9" nillable="true" ma:displayName="Chemistry" ma:default="No" ma:format="RadioButtons" ma:internalName="Chemistry">
      <xsd:simpleType>
        <xsd:restriction base="dms:Choice">
          <xsd:enumeration value="Yes"/>
          <xsd:enumeration value="No"/>
        </xsd:restriction>
      </xsd:simpleType>
    </xsd:element>
    <xsd:element name="Engineering" ma:index="10" nillable="true" ma:displayName="Engineering" ma:default="No" ma:format="RadioButtons" ma:internalName="Engineering">
      <xsd:simpleType>
        <xsd:restriction base="dms:Choice">
          <xsd:enumeration value="Yes"/>
          <xsd:enumeration value="No"/>
        </xsd:restriction>
      </xsd:simpleType>
    </xsd:element>
    <xsd:element name="Molecular_x0020_Biology" ma:index="11" nillable="true" ma:displayName="Molecular Biology" ma:default="No" ma:format="RadioButtons" ma:internalName="Molecular_x0020_Biology">
      <xsd:simpleType>
        <xsd:restriction base="dms:Choice">
          <xsd:enumeration value="Yes"/>
          <xsd:enumeration value="No"/>
        </xsd:restriction>
      </xsd:simpleType>
    </xsd:element>
    <xsd:element name="AR_x0020_General" ma:index="12" nillable="true" ma:displayName="AR General" ma:default="No" ma:format="RadioButtons" ma:internalName="AR_x0020_General">
      <xsd:simpleType>
        <xsd:restriction base="dms:Choice">
          <xsd:enumeration value="Yes"/>
          <xsd:enumeration value="No"/>
        </xsd:restriction>
      </xsd:simpleType>
    </xsd:element>
    <xsd:element name="Pharmaceutical_x0020_Research" ma:index="13" nillable="true" ma:displayName="Pharmaceutical Research" ma:default="No" ma:format="RadioButtons" ma:internalName="Pharmaceutical_x0020_Research">
      <xsd:simpleType>
        <xsd:restriction base="dms:Choice">
          <xsd:enumeration value="Yes"/>
          <xsd:enumeration value="No"/>
        </xsd:restriction>
      </xsd:simpleType>
    </xsd:element>
    <xsd:element name="Development" ma:index="14" nillable="true" ma:displayName="Development" ma:default="No" ma:format="RadioButtons" ma:internalName="Development">
      <xsd:simpleType>
        <xsd:restriction base="dms:Choice">
          <xsd:enumeration value="Yes"/>
          <xsd:enumeration value="No"/>
        </xsd:restriction>
      </xsd:simpleType>
    </xsd:element>
    <xsd:element name="Manufacturing_x0020_QA_x002f_QC" ma:index="15" nillable="true" ma:displayName="Manufacturing QA/QC" ma:default="No" ma:format="RadioButtons" ma:internalName="Manufacturing_x0020_QA_x002f_QC">
      <xsd:simpleType>
        <xsd:restriction base="dms:Choice">
          <xsd:enumeration value="Yes"/>
          <xsd:enumeration value="No"/>
        </xsd:restriction>
      </xsd:simpleType>
    </xsd:element>
    <xsd:element name="Pharmaceutical_x0020_General" ma:index="16" nillable="true" ma:displayName="Pharmaceutical General" ma:default="No" ma:format="RadioButtons" ma:internalName="Pharmaceutical_x0020_General">
      <xsd:simpleType>
        <xsd:restriction base="dms:Choice">
          <xsd:enumeration value="Yes"/>
          <xsd:enumeration value="No"/>
        </xsd:restriction>
      </xsd:simpleType>
    </xsd:element>
    <xsd:element name="Agrichemical" ma:index="17" nillable="true" ma:displayName="Agrichemical" ma:default="No" ma:format="RadioButtons" ma:internalName="Agrichemical">
      <xsd:simpleType>
        <xsd:restriction base="dms:Choice">
          <xsd:enumeration value="Yes"/>
          <xsd:enumeration value="No"/>
        </xsd:restriction>
      </xsd:simpleType>
    </xsd:element>
    <xsd:element name="Fine_x0020_chemical" ma:index="18" nillable="true" ma:displayName="Fine chemical" ma:default="No" ma:format="RadioButtons" ma:internalName="Fine_x0020_chemical">
      <xsd:simpleType>
        <xsd:restriction base="dms:Choice">
          <xsd:enumeration value="Yes"/>
          <xsd:enumeration value="No"/>
        </xsd:restriction>
      </xsd:simpleType>
    </xsd:element>
    <xsd:element name="Metals_x0020_and_x0020_Metallurgy" ma:index="19" nillable="true" ma:displayName="Metals and Metallurgy" ma:default="No" ma:format="Dropdown" ma:internalName="Metals_x0020_and_x0020_Metallurgy">
      <xsd:simpleType>
        <xsd:restriction base="dms:Choice">
          <xsd:enumeration value="Yes"/>
          <xsd:enumeration value="No"/>
        </xsd:restriction>
      </xsd:simpleType>
    </xsd:element>
    <xsd:element name="Petrochemical" ma:index="20" nillable="true" ma:displayName="Petrochemical" ma:default="No" ma:format="RadioButtons" ma:internalName="Petrochemical">
      <xsd:simpleType>
        <xsd:restriction base="dms:Choice">
          <xsd:enumeration value="Yes"/>
          <xsd:enumeration value="No"/>
        </xsd:restriction>
      </xsd:simpleType>
    </xsd:element>
    <xsd:element name="Polymers" ma:index="21" nillable="true" ma:displayName="Polymers" ma:default="No" ma:format="RadioButtons" ma:internalName="Polymers">
      <xsd:simpleType>
        <xsd:restriction base="dms:Choice">
          <xsd:enumeration value="Yes"/>
          <xsd:enumeration value="No"/>
        </xsd:restriction>
      </xsd:simpleType>
    </xsd:element>
    <xsd:element name="Colors_x0020_and_x0020_Paints" ma:index="22" nillable="true" ma:displayName="Colors and Paints" ma:default="No" ma:format="Dropdown" ma:internalName="Colors_x0020_and_x0020_Paints">
      <xsd:simpleType>
        <xsd:restriction base="dms:Choice">
          <xsd:enumeration value="Yes"/>
          <xsd:enumeration value="No"/>
        </xsd:restriction>
      </xsd:simpleType>
    </xsd:element>
    <xsd:element name="Semiconductor_x0020_devices" ma:index="23" nillable="true" ma:displayName="Semiconductor devices" ma:default="No" ma:format="RadioButtons" ma:internalName="Semiconductor_x0020_devices">
      <xsd:simpleType>
        <xsd:restriction base="dms:Choice">
          <xsd:enumeration value="Yes"/>
          <xsd:enumeration value="No"/>
        </xsd:restriction>
      </xsd:simpleType>
    </xsd:element>
    <xsd:element name="Silicon_x0020_and_x0020_silicon_x0020_wafers" ma:index="24" nillable="true" ma:displayName="Silicon and silicon wafers" ma:default="No" ma:format="RadioButtons" ma:internalName="Silicon_x0020_and_x0020_silicon_x0020_wafers">
      <xsd:simpleType>
        <xsd:restriction base="dms:Choice">
          <xsd:enumeration value="Yes"/>
          <xsd:enumeration value="No"/>
        </xsd:restriction>
      </xsd:simpleType>
    </xsd:element>
    <xsd:element name="Electronic_x0020_Devices" ma:index="25" nillable="true" ma:displayName="Electronic Devices" ma:default="No" ma:format="RadioButtons" ma:internalName="Electronic_x0020_Devices">
      <xsd:simpleType>
        <xsd:restriction base="dms:Choice">
          <xsd:enumeration value="Yes"/>
          <xsd:enumeration value="No"/>
        </xsd:restriction>
      </xsd:simpleType>
    </xsd:element>
    <xsd:element name="Semiconductor_x0020_grade_x0020_chemicals" ma:index="26" nillable="true" ma:displayName="Semiconductor grade chemicals" ma:default="No" ma:format="RadioButtons" ma:internalName="Semiconductor_x0020_grade_x0020_chemicals">
      <xsd:simpleType>
        <xsd:restriction base="dms:Choice">
          <xsd:enumeration value="Yes"/>
          <xsd:enumeration value="No"/>
        </xsd:restriction>
      </xsd:simpleType>
    </xsd:element>
    <xsd:element name="Exploration" ma:index="27" nillable="true" ma:displayName="Exploration" ma:default="No" ma:format="RadioButtons" ma:internalName="Exploration">
      <xsd:simpleType>
        <xsd:restriction base="dms:Choice">
          <xsd:enumeration value="Yes"/>
          <xsd:enumeration value="No"/>
        </xsd:restriction>
      </xsd:simpleType>
    </xsd:element>
    <xsd:element name="fossil_x0020_fuel" ma:index="28" nillable="true" ma:displayName="fossil fuel" ma:default="No" ma:format="RadioButtons" ma:internalName="fossil_x0020_fuel">
      <xsd:simpleType>
        <xsd:restriction base="dms:Choice">
          <xsd:enumeration value="Yes"/>
          <xsd:enumeration value="No"/>
        </xsd:restriction>
      </xsd:simpleType>
    </xsd:element>
    <xsd:element name="nuclear_x0020_fuel" ma:index="29" nillable="true" ma:displayName="nuclear fuel" ma:default="No" ma:format="RadioButtons" ma:internalName="nuclear_x0020_fuel">
      <xsd:simpleType>
        <xsd:restriction base="dms:Choice">
          <xsd:enumeration value="Yes"/>
          <xsd:enumeration value="No"/>
        </xsd:restriction>
      </xsd:simpleType>
    </xsd:element>
    <xsd:element name="geothermal" ma:index="30" nillable="true" ma:displayName="geothermal" ma:default="No" ma:format="Dropdown" ma:internalName="geothermal">
      <xsd:simpleType>
        <xsd:restriction base="dms:Choice">
          <xsd:enumeration value="Yes"/>
          <xsd:enumeration value="No"/>
        </xsd:restriction>
      </xsd:simpleType>
    </xsd:element>
    <xsd:element name="Bioalcohols" ma:index="31" nillable="true" ma:displayName="Bioalcohols" ma:default="No" ma:format="RadioButtons" ma:internalName="Bioalcohols">
      <xsd:simpleType>
        <xsd:restriction base="dms:Choice">
          <xsd:enumeration value="Yes"/>
          <xsd:enumeration value="No"/>
        </xsd:restriction>
      </xsd:simpleType>
    </xsd:element>
    <xsd:element name="Other_x0020_renewable_x0020_energy" ma:index="32" nillable="true" ma:displayName="Other renewable energy" ma:default="No" ma:format="RadioButtons" ma:internalName="Other_x0020_renewable_x0020_energy">
      <xsd:simpleType>
        <xsd:restriction base="dms:Choice">
          <xsd:enumeration value="Yes"/>
          <xsd:enumeration value="No"/>
        </xsd:restriction>
      </xsd:simpleType>
    </xsd:element>
    <xsd:element name="Petroleum_x0020_refining" ma:index="33" nillable="true" ma:displayName="Petroleum refining" ma:default="No" ma:format="RadioButtons" ma:internalName="Petroleum_x0020_refining">
      <xsd:simpleType>
        <xsd:restriction base="dms:Choice">
          <xsd:enumeration value="Yes"/>
          <xsd:enumeration value="No"/>
        </xsd:restriction>
      </xsd:simpleType>
    </xsd:element>
    <xsd:element name="Fossil_x0020_fuels" ma:index="34" nillable="true" ma:displayName="Fossil fuels" ma:default="No" ma:format="RadioButtons" ma:internalName="Fossil_x0020_fuels">
      <xsd:simpleType>
        <xsd:restriction base="dms:Choice">
          <xsd:enumeration value="Yes"/>
          <xsd:enumeration value="No"/>
        </xsd:restriction>
      </xsd:simpleType>
    </xsd:element>
    <xsd:element name="Precious_x0020_metals" ma:index="35" nillable="true" ma:displayName="Precious metals" ma:default="No" ma:format="RadioButtons" ma:internalName="Precious_x0020_metals">
      <xsd:simpleType>
        <xsd:restriction base="dms:Choice">
          <xsd:enumeration value="Yes"/>
          <xsd:enumeration value="No"/>
        </xsd:restriction>
      </xsd:simpleType>
    </xsd:element>
    <xsd:element name="Industrial_x0020_metals" ma:index="36" nillable="true" ma:displayName="Industrial metals" ma:default="No" ma:format="RadioButtons" ma:internalName="Industrial_x0020_metals">
      <xsd:simpleType>
        <xsd:restriction base="dms:Choice">
          <xsd:enumeration value="Yes"/>
          <xsd:enumeration value="No"/>
        </xsd:restriction>
      </xsd:simpleType>
    </xsd:element>
    <xsd:element name="Product_x0020_fabrication" ma:index="37" nillable="true" ma:displayName="Product fabrication" ma:default="No" ma:format="RadioButtons" ma:internalName="Product_x0020_fabrication">
      <xsd:simpleType>
        <xsd:restriction base="dms:Choice">
          <xsd:enumeration value="Yes"/>
          <xsd:enumeration value="No"/>
        </xsd:restriction>
      </xsd:simpleType>
    </xsd:element>
    <xsd:element name="Electroplating" ma:index="38" nillable="true" ma:displayName="Electroplating" ma:default="No" ma:format="RadioButtons" ma:internalName="Electroplating">
      <xsd:simpleType>
        <xsd:restriction base="dms:Choice">
          <xsd:enumeration value="Yes"/>
          <xsd:enumeration value="No"/>
        </xsd:restriction>
      </xsd:simpleType>
    </xsd:element>
    <xsd:element name="Assembly" ma:index="39" nillable="true" ma:displayName="Assembly" ma:default="No" ma:format="RadioButtons" ma:internalName="Assembly">
      <xsd:simpleType>
        <xsd:restriction base="dms:Choice">
          <xsd:enumeration value="Yes"/>
          <xsd:enumeration value="No"/>
        </xsd:restriction>
      </xsd:simpleType>
    </xsd:element>
    <xsd:element name="Automotive" ma:index="40" nillable="true" ma:displayName="Automotive" ma:default="No" ma:format="RadioButtons" ma:internalName="Automotive">
      <xsd:simpleType>
        <xsd:restriction base="dms:Choice">
          <xsd:enumeration value="Yes"/>
          <xsd:enumeration value="No"/>
        </xsd:restriction>
      </xsd:simpleType>
    </xsd:element>
    <xsd:element name="Lubricating_x002f_Used_x0020_Oils" ma:index="41" nillable="true" ma:displayName="Lubricating/Used Oils" ma:default="No" ma:format="RadioButtons" ma:internalName="Lubricating_x002f_Used_x0020_Oils">
      <xsd:simpleType>
        <xsd:restriction base="dms:Choice">
          <xsd:enumeration value="Yes"/>
          <xsd:enumeration value="No"/>
        </xsd:restriction>
      </xsd:simpleType>
    </xsd:element>
    <xsd:element name="Biomonitoring_x002f_Homeland_x0020_Security" ma:index="42" nillable="true" ma:displayName="Biomonitoring/Homeland Security" ma:default="No" ma:format="RadioButtons" ma:internalName="Biomonitoring_x002f_Homeland_x0020_Security">
      <xsd:simpleType>
        <xsd:restriction base="dms:Choice">
          <xsd:enumeration value="Yes"/>
          <xsd:enumeration value="No"/>
        </xsd:restriction>
      </xsd:simpleType>
    </xsd:element>
    <xsd:element name="Occupational_x0020_Health_x0020_Safety" ma:index="43" nillable="true" ma:displayName="Occupational Health Safety" ma:default="No" ma:format="RadioButtons" ma:internalName="Occupational_x0020_Health_x0020_Safety">
      <xsd:simpleType>
        <xsd:restriction base="dms:Choice">
          <xsd:enumeration value="Yes"/>
          <xsd:enumeration value="No"/>
        </xsd:restriction>
      </xsd:simpleType>
    </xsd:element>
    <xsd:element name="Env_x0020_Compliance" ma:index="44" nillable="true" ma:displayName="Env Compliance" ma:default="No" ma:format="RadioButtons" ma:internalName="Env_x0020_Compliance">
      <xsd:simpleType>
        <xsd:restriction base="dms:Choice">
          <xsd:enumeration value="Yes"/>
          <xsd:enumeration value="No"/>
        </xsd:restriction>
      </xsd:simpleType>
    </xsd:element>
    <xsd:element name="Agriculture" ma:index="45" nillable="true" ma:displayName="Agriculture" ma:default="No" ma:format="RadioButtons" ma:internalName="Agriculture">
      <xsd:simpleType>
        <xsd:restriction base="dms:Choice">
          <xsd:enumeration value="Yes"/>
          <xsd:enumeration value="No"/>
        </xsd:restriction>
      </xsd:simpleType>
    </xsd:element>
    <xsd:element name="Food_x0020_Beverage" ma:index="46" nillable="true" ma:displayName="Food Beverage" ma:default="No" ma:format="RadioButtons" ma:internalName="Food_x0020_Beverage">
      <xsd:simpleType>
        <xsd:restriction base="dms:Choice">
          <xsd:enumeration value="Yes"/>
          <xsd:enumeration value="No"/>
        </xsd:restriction>
      </xsd:simpleType>
    </xsd:element>
    <xsd:element name="Flavors_x0020_Fragrances" ma:index="47" nillable="true" ma:displayName="Flavors Fragrances" ma:default="No" ma:format="RadioButtons" ma:internalName="Flavors_x0020_Fragrances">
      <xsd:simpleType>
        <xsd:restriction base="dms:Choice">
          <xsd:enumeration value="Yes"/>
          <xsd:enumeration value="No"/>
        </xsd:restriction>
      </xsd:simpleType>
    </xsd:element>
    <xsd:element name="neutraceuticals" ma:index="48" nillable="true" ma:displayName="neutraceuticals" ma:default="No" ma:format="RadioButtons" ma:internalName="neutraceuticals">
      <xsd:simpleType>
        <xsd:restriction base="dms:Choice">
          <xsd:enumeration value="Yes"/>
          <xsd:enumeration value="No"/>
        </xsd:restriction>
      </xsd:simpleType>
    </xsd:element>
    <xsd:element name="Forensic_x0020_biology" ma:index="49" nillable="true" ma:displayName="Forensic biology" ma:default="No" ma:format="RadioButtons" ma:internalName="Forensic_x0020_biology">
      <xsd:simpleType>
        <xsd:restriction base="dms:Choice">
          <xsd:enumeration value="Yes"/>
          <xsd:enumeration value="No"/>
        </xsd:restriction>
      </xsd:simpleType>
    </xsd:element>
    <xsd:element name="Toxicology" ma:index="50" nillable="true" ma:displayName="Toxicology" ma:default="No" ma:format="RadioButtons" ma:internalName="Toxicology">
      <xsd:simpleType>
        <xsd:restriction base="dms:Choice">
          <xsd:enumeration value="Yes"/>
          <xsd:enumeration value="No"/>
        </xsd:restriction>
      </xsd:simpleType>
    </xsd:element>
    <xsd:element name="Trace_x0020_Evidence" ma:index="51" nillable="true" ma:displayName="Trace Evidence" ma:default="No" ma:format="RadioButtons" ma:internalName="Trace_x0020_Evidence">
      <xsd:simpleType>
        <xsd:restriction base="dms:Choice">
          <xsd:enumeration value="Yes"/>
          <xsd:enumeration value="No"/>
        </xsd:restriction>
      </xsd:simpleType>
    </xsd:element>
    <xsd:element name="Clinical_x0020_Screening" ma:index="52" nillable="true" ma:displayName="Clinical Screening" ma:default="No" ma:format="RadioButtons" ma:internalName="Clinical_x0020_Screening">
      <xsd:simpleType>
        <xsd:restriction base="dms:Choice">
          <xsd:enumeration value="Yes"/>
          <xsd:enumeration value="No"/>
        </xsd:restriction>
      </xsd:simpleType>
    </xsd:element>
    <xsd:element name="Genetic_x0020_Screening" ma:index="53" nillable="true" ma:displayName="Genetic Screening" ma:default="No" ma:format="RadioButtons" ma:internalName="Genetic_x0020_Screening">
      <xsd:simpleType>
        <xsd:restriction base="dms:Choice">
          <xsd:enumeration value="Yes"/>
          <xsd:enumeration value="No"/>
        </xsd:restriction>
      </xsd:simpleType>
    </xsd:element>
    <xsd:element name="Medical_x0020_Patient_x0020_Services" ma:index="54" nillable="true" ma:displayName="Medical Patient Services" ma:default="No" ma:format="RadioButtons" ma:internalName="Medical_x0020_Patient_x0020_Services">
      <xsd:simpleType>
        <xsd:restriction base="dms:Choice">
          <xsd:enumeration value="Yes"/>
          <xsd:enumeration value="No"/>
        </xsd:restriction>
      </xsd:simpleType>
    </xsd:element>
    <xsd:element name="Health_x0020_Services_x0020_General" ma:index="55" nillable="true" ma:displayName="Health Services General" ma:default="No" ma:format="RadioButtons" ma:internalName="Health_x0020_Services_x0020_Gener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47187A9-C157-4C77-B5C7-31E1418F1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38D0A-1962-4EDE-91BA-7B2EFC4A27A7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c91af4a4-eeb3-4e0e-a639-3410c7f59d91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CE67DA-E3E8-4C8F-97AD-0A5D2EECC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1af4a4-eeb3-4e0e-a639-3410c7f59d9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Application discussion</Template>
  <TotalTime>2363</TotalTime>
  <Words>2411</Words>
  <Application>Microsoft Office PowerPoint</Application>
  <PresentationFormat>On-screen Show (4:3)</PresentationFormat>
  <Paragraphs>235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Application discussion</vt:lpstr>
      <vt:lpstr>高效微型色谱柱分离富集 石墨炉测定痕量铊的研究</vt:lpstr>
      <vt:lpstr>Introduction</vt:lpstr>
      <vt:lpstr>Introduction continued…..</vt:lpstr>
      <vt:lpstr>检测方法</vt:lpstr>
      <vt:lpstr>石墨炉原子吸收测Tl</vt:lpstr>
      <vt:lpstr>分离富集</vt:lpstr>
      <vt:lpstr>分离富集</vt:lpstr>
      <vt:lpstr>色谱柱</vt:lpstr>
      <vt:lpstr>固相萃取装置</vt:lpstr>
      <vt:lpstr>色谱柱条件/上柱介质</vt:lpstr>
      <vt:lpstr>色谱柱条件/洗脱</vt:lpstr>
      <vt:lpstr>PinAAcle 900T Atomic Absorption Spectrophotometer </vt:lpstr>
      <vt:lpstr>无极放电灯技术（EDL） Electrodeless Discharge Lamp Technology</vt:lpstr>
      <vt:lpstr>EDL</vt:lpstr>
      <vt:lpstr>光源- HCLs and EDLs ...</vt:lpstr>
      <vt:lpstr>THGA Tubes</vt:lpstr>
      <vt:lpstr>标准曲线/工作曲线</vt:lpstr>
      <vt:lpstr>样品分析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高效微型色谱柱分离富集 石墨炉测定痕量铊的研究</dc:title>
  <dc:creator>SarojaPR</dc:creator>
  <cp:lastModifiedBy>Gong, Zhi-Xiang</cp:lastModifiedBy>
  <cp:revision>269</cp:revision>
  <dcterms:created xsi:type="dcterms:W3CDTF">2009-03-04T13:42:18Z</dcterms:created>
  <dcterms:modified xsi:type="dcterms:W3CDTF">2014-03-19T02:05:57Z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0x0101006EFFFB453902534CAD586CD3DEB3206E</vt:lpwstr>
  </property>
</Properties>
</file>